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C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6" d="100"/>
          <a:sy n="66" d="100"/>
        </p:scale>
        <p:origin x="1301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raiz JATT" userId="d6f5c755e059bfd1" providerId="LiveId" clId="{4F9AF34B-5005-4182-B96E-17CF56C006BE}"/>
    <pc:docChg chg="modSld">
      <pc:chgData name="Huraiz JATT" userId="d6f5c755e059bfd1" providerId="LiveId" clId="{4F9AF34B-5005-4182-B96E-17CF56C006BE}" dt="2026-06-15T10:06:49.639" v="10" actId="20577"/>
      <pc:docMkLst>
        <pc:docMk/>
      </pc:docMkLst>
      <pc:sldChg chg="modSp mod">
        <pc:chgData name="Huraiz JATT" userId="d6f5c755e059bfd1" providerId="LiveId" clId="{4F9AF34B-5005-4182-B96E-17CF56C006BE}" dt="2026-06-15T10:06:49.639" v="10" actId="20577"/>
        <pc:sldMkLst>
          <pc:docMk/>
          <pc:sldMk cId="0" sldId="262"/>
        </pc:sldMkLst>
        <pc:spChg chg="mod">
          <ac:chgData name="Huraiz JATT" userId="d6f5c755e059bfd1" providerId="LiveId" clId="{4F9AF34B-5005-4182-B96E-17CF56C006BE}" dt="2026-06-15T10:06:49.639" v="10" actId="20577"/>
          <ac:spMkLst>
            <pc:docMk/>
            <pc:sldMk cId="0" sldId="262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49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amegemcoin.co.uk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595360" y="-1645920"/>
            <a:ext cx="5120640" cy="5120640"/>
          </a:xfrm>
          <a:prstGeom prst="ellipse">
            <a:avLst/>
          </a:prstGeom>
          <a:solidFill>
            <a:srgbClr val="F5B100">
              <a:alpha val="1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-1463040" y="4206240"/>
            <a:ext cx="3840480" cy="3840480"/>
          </a:xfrm>
          <a:prstGeom prst="ellipse">
            <a:avLst/>
          </a:prstGeom>
          <a:solidFill>
            <a:srgbClr val="A66C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66960" y="4937760"/>
            <a:ext cx="1828800" cy="1828800"/>
          </a:xfrm>
          <a:prstGeom prst="ellipse">
            <a:avLst/>
          </a:prstGeom>
          <a:solidFill>
            <a:srgbClr val="02C39A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assets/coin_gl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325880"/>
            <a:ext cx="4160520" cy="419709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77240" y="13258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MAXIMIZE YOUR DIGITAL WEALTH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731520" y="1783080"/>
            <a:ext cx="67665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5600"/>
              </a:lnSpc>
              <a:buNone/>
            </a:pPr>
            <a:r>
              <a:rPr lang="en-US" sz="5400" b="1" kern="0" spc="100" dirty="0">
                <a:solidFill>
                  <a:srgbClr val="FFFFFF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GAME GEM</a:t>
            </a:r>
            <a:endParaRPr lang="en-US" sz="5400" dirty="0"/>
          </a:p>
          <a:p>
            <a:pPr marL="0" indent="0">
              <a:lnSpc>
                <a:spcPts val="5600"/>
              </a:lnSpc>
              <a:buNone/>
            </a:pPr>
            <a:r>
              <a:rPr lang="en-US" sz="5400" b="1" kern="0" spc="100" dirty="0">
                <a:solidFill>
                  <a:srgbClr val="F5B100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COIN</a:t>
            </a:r>
            <a:endParaRPr lang="en-US" sz="5400" dirty="0"/>
          </a:p>
        </p:txBody>
      </p:sp>
      <p:sp>
        <p:nvSpPr>
          <p:cNvPr id="8" name="Text 5"/>
          <p:cNvSpPr/>
          <p:nvPr/>
        </p:nvSpPr>
        <p:spPr>
          <a:xfrm>
            <a:off x="777240" y="3794760"/>
            <a:ext cx="6400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kern="0" spc="300" dirty="0">
                <a:solidFill>
                  <a:srgbClr val="FFD54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TAP</a:t>
            </a:r>
            <a:r>
              <a:rPr lang="en-US" sz="2600" b="1" kern="0" spc="300" dirty="0">
                <a:solidFill>
                  <a:srgbClr val="8A93B8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  ·  </a:t>
            </a:r>
            <a:r>
              <a:rPr lang="en-US" sz="2600" b="1" kern="0" spc="300" dirty="0">
                <a:solidFill>
                  <a:srgbClr val="02C39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STACK</a:t>
            </a:r>
            <a:r>
              <a:rPr lang="en-US" sz="2600" b="1" kern="0" spc="300" dirty="0">
                <a:solidFill>
                  <a:srgbClr val="8A93B8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  ·  </a:t>
            </a:r>
            <a:r>
              <a:rPr lang="en-US" sz="2600" b="1" kern="0" spc="300" dirty="0">
                <a:solidFill>
                  <a:srgbClr val="CADCFC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EARN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804672" y="4617720"/>
            <a:ext cx="6035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2200"/>
              </a:lnSpc>
              <a:buNone/>
            </a:pPr>
            <a:r>
              <a:rPr lang="en-US" sz="16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Mining, team building, and staking — one complete ecosystem.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804672" y="5349240"/>
            <a:ext cx="1883664" cy="457200"/>
          </a:xfrm>
          <a:prstGeom prst="roundRect">
            <a:avLst>
              <a:gd name="adj" fmla="val 50000"/>
            </a:avLst>
          </a:prstGeom>
          <a:solidFill>
            <a:srgbClr val="212A52"/>
          </a:solidFill>
          <a:ln w="12700">
            <a:solidFill>
              <a:srgbClr val="F5B100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804672" y="5349240"/>
            <a:ext cx="18836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6-Hour Mining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2889504" y="5349240"/>
            <a:ext cx="1664208" cy="457200"/>
          </a:xfrm>
          <a:prstGeom prst="roundRect">
            <a:avLst>
              <a:gd name="adj" fmla="val 50000"/>
            </a:avLst>
          </a:prstGeom>
          <a:solidFill>
            <a:srgbClr val="212A52"/>
          </a:solidFill>
          <a:ln w="12700">
            <a:solidFill>
              <a:srgbClr val="F5B100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2889504" y="5349240"/>
            <a:ext cx="166420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7-Level MLM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754880" y="5349240"/>
            <a:ext cx="1883664" cy="457200"/>
          </a:xfrm>
          <a:prstGeom prst="roundRect">
            <a:avLst>
              <a:gd name="adj" fmla="val 50000"/>
            </a:avLst>
          </a:prstGeom>
          <a:solidFill>
            <a:srgbClr val="212A52"/>
          </a:solidFill>
          <a:ln w="12700">
            <a:solidFill>
              <a:srgbClr val="F5B100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4754880" y="5349240"/>
            <a:ext cx="18836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 Staking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457200" y="6400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GAME GEM COIN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10637215" y="640080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8A93B8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01 / 13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72800" y="-1371600"/>
            <a:ext cx="3291840" cy="3291840"/>
          </a:xfrm>
          <a:prstGeom prst="ellipse">
            <a:avLst/>
          </a:prstGeom>
          <a:solidFill>
            <a:srgbClr val="F5B100">
              <a:alpha val="1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-1280160" y="4937760"/>
            <a:ext cx="2926080" cy="2926080"/>
          </a:xfrm>
          <a:prstGeom prst="ellipse">
            <a:avLst/>
          </a:prstGeom>
          <a:solidFill>
            <a:srgbClr val="A66C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4572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09 / TOKENOMICS &amp; LIQUIDITY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94360" y="841248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73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HOW BOOSTER FUNDS WORK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640080" y="1783080"/>
            <a:ext cx="6035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4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booster purchase is strategically allocated to ensure ecosystem longevity and a stable listing price.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640080" y="2514600"/>
            <a:ext cx="502920" cy="502920"/>
          </a:xfrm>
          <a:prstGeom prst="ellipse">
            <a:avLst/>
          </a:prstGeom>
          <a:solidFill>
            <a:srgbClr val="F5B100">
              <a:alpha val="18000"/>
            </a:srgbClr>
          </a:solidFill>
          <a:ln w="15875">
            <a:solidFill>
              <a:srgbClr val="F5B100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assets/ic_liqu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39" y="2645359"/>
            <a:ext cx="241402" cy="24140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280160" y="2468880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Liquidity Pool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1280160" y="2807208"/>
            <a:ext cx="4023360" cy="201168"/>
          </a:xfrm>
          <a:prstGeom prst="roundRect">
            <a:avLst>
              <a:gd name="adj" fmla="val 50000"/>
            </a:avLst>
          </a:prstGeom>
          <a:solidFill>
            <a:srgbClr val="1016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1280160" y="2807208"/>
            <a:ext cx="4023360" cy="201168"/>
          </a:xfrm>
          <a:prstGeom prst="roundRect">
            <a:avLst>
              <a:gd name="adj" fmla="val 50000"/>
            </a:avLst>
          </a:prstGeom>
          <a:solidFill>
            <a:srgbClr val="F5B1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440680" y="2514600"/>
            <a:ext cx="1005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F5B100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30%</a:t>
            </a:r>
            <a:endParaRPr lang="en-US" sz="1900" dirty="0"/>
          </a:p>
        </p:txBody>
      </p:sp>
      <p:sp>
        <p:nvSpPr>
          <p:cNvPr id="13" name="Shape 10"/>
          <p:cNvSpPr/>
          <p:nvPr/>
        </p:nvSpPr>
        <p:spPr>
          <a:xfrm>
            <a:off x="640080" y="3264408"/>
            <a:ext cx="502920" cy="502920"/>
          </a:xfrm>
          <a:prstGeom prst="ellipse">
            <a:avLst/>
          </a:prstGeom>
          <a:solidFill>
            <a:srgbClr val="02C39A">
              <a:alpha val="18000"/>
            </a:srgbClr>
          </a:solidFill>
          <a:ln w="15875">
            <a:solidFill>
              <a:srgbClr val="02C39A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1" descr="assets/ic_h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39" y="3395167"/>
            <a:ext cx="241402" cy="24140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280160" y="3218688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Reward Sharing (MLM &amp; Ranks)</a:t>
            </a:r>
            <a:endParaRPr lang="en-US" sz="1250" dirty="0"/>
          </a:p>
        </p:txBody>
      </p:sp>
      <p:sp>
        <p:nvSpPr>
          <p:cNvPr id="16" name="Shape 12"/>
          <p:cNvSpPr/>
          <p:nvPr/>
        </p:nvSpPr>
        <p:spPr>
          <a:xfrm>
            <a:off x="1280160" y="3557016"/>
            <a:ext cx="4023360" cy="201168"/>
          </a:xfrm>
          <a:prstGeom prst="roundRect">
            <a:avLst>
              <a:gd name="adj" fmla="val 50000"/>
            </a:avLst>
          </a:prstGeom>
          <a:solidFill>
            <a:srgbClr val="1016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3"/>
          <p:cNvSpPr/>
          <p:nvPr/>
        </p:nvSpPr>
        <p:spPr>
          <a:xfrm>
            <a:off x="1280160" y="3557016"/>
            <a:ext cx="4023360" cy="201168"/>
          </a:xfrm>
          <a:prstGeom prst="roundRect">
            <a:avLst>
              <a:gd name="adj" fmla="val 50000"/>
            </a:avLst>
          </a:prstGeom>
          <a:solidFill>
            <a:srgbClr val="02C39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4"/>
          <p:cNvSpPr/>
          <p:nvPr/>
        </p:nvSpPr>
        <p:spPr>
          <a:xfrm>
            <a:off x="5440680" y="3264408"/>
            <a:ext cx="1005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2C39A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30%</a:t>
            </a:r>
            <a:endParaRPr lang="en-US" sz="1900" dirty="0"/>
          </a:p>
        </p:txBody>
      </p:sp>
      <p:sp>
        <p:nvSpPr>
          <p:cNvPr id="19" name="Shape 15"/>
          <p:cNvSpPr/>
          <p:nvPr/>
        </p:nvSpPr>
        <p:spPr>
          <a:xfrm>
            <a:off x="640080" y="4014216"/>
            <a:ext cx="502920" cy="502920"/>
          </a:xfrm>
          <a:prstGeom prst="ellipse">
            <a:avLst/>
          </a:prstGeom>
          <a:solidFill>
            <a:srgbClr val="A66CFF">
              <a:alpha val="18000"/>
            </a:srgbClr>
          </a:solidFill>
          <a:ln w="15875">
            <a:solidFill>
              <a:srgbClr val="A66CFF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2" descr="assets/ic_se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39" y="4144975"/>
            <a:ext cx="241402" cy="241402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280160" y="3968496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RSMW Staking Payouts</a:t>
            </a:r>
            <a:endParaRPr lang="en-US" sz="1250" dirty="0"/>
          </a:p>
        </p:txBody>
      </p:sp>
      <p:sp>
        <p:nvSpPr>
          <p:cNvPr id="22" name="Shape 17"/>
          <p:cNvSpPr/>
          <p:nvPr/>
        </p:nvSpPr>
        <p:spPr>
          <a:xfrm>
            <a:off x="1280160" y="4306824"/>
            <a:ext cx="4023360" cy="201168"/>
          </a:xfrm>
          <a:prstGeom prst="roundRect">
            <a:avLst>
              <a:gd name="adj" fmla="val 50000"/>
            </a:avLst>
          </a:prstGeom>
          <a:solidFill>
            <a:srgbClr val="1016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1280160" y="4306824"/>
            <a:ext cx="2682240" cy="201168"/>
          </a:xfrm>
          <a:prstGeom prst="roundRect">
            <a:avLst>
              <a:gd name="adj" fmla="val 50000"/>
            </a:avLst>
          </a:prstGeom>
          <a:solidFill>
            <a:srgbClr val="A66C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19"/>
          <p:cNvSpPr/>
          <p:nvPr/>
        </p:nvSpPr>
        <p:spPr>
          <a:xfrm>
            <a:off x="5440680" y="4014216"/>
            <a:ext cx="1005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A66CFF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20%</a:t>
            </a:r>
            <a:endParaRPr lang="en-US" sz="1900" dirty="0"/>
          </a:p>
        </p:txBody>
      </p:sp>
      <p:sp>
        <p:nvSpPr>
          <p:cNvPr id="25" name="Shape 20"/>
          <p:cNvSpPr/>
          <p:nvPr/>
        </p:nvSpPr>
        <p:spPr>
          <a:xfrm>
            <a:off x="640080" y="4764024"/>
            <a:ext cx="502920" cy="502920"/>
          </a:xfrm>
          <a:prstGeom prst="ellipse">
            <a:avLst/>
          </a:prstGeom>
          <a:solidFill>
            <a:srgbClr val="CADCFC">
              <a:alpha val="18000"/>
            </a:srgbClr>
          </a:solidFill>
          <a:ln w="15875">
            <a:solidFill>
              <a:srgbClr val="CADCFC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3" descr="assets/ic_dev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839" y="4894783"/>
            <a:ext cx="241402" cy="241402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1280160" y="4718304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Project Scaling &amp; Development</a:t>
            </a:r>
            <a:endParaRPr lang="en-US" sz="1250" dirty="0"/>
          </a:p>
        </p:txBody>
      </p:sp>
      <p:sp>
        <p:nvSpPr>
          <p:cNvPr id="28" name="Shape 22"/>
          <p:cNvSpPr/>
          <p:nvPr/>
        </p:nvSpPr>
        <p:spPr>
          <a:xfrm>
            <a:off x="1280160" y="5056632"/>
            <a:ext cx="4023360" cy="201168"/>
          </a:xfrm>
          <a:prstGeom prst="roundRect">
            <a:avLst>
              <a:gd name="adj" fmla="val 50000"/>
            </a:avLst>
          </a:prstGeom>
          <a:solidFill>
            <a:srgbClr val="1016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Shape 23"/>
          <p:cNvSpPr/>
          <p:nvPr/>
        </p:nvSpPr>
        <p:spPr>
          <a:xfrm>
            <a:off x="1280160" y="5056632"/>
            <a:ext cx="2682240" cy="201168"/>
          </a:xfrm>
          <a:prstGeom prst="roundRect">
            <a:avLst>
              <a:gd name="adj" fmla="val 50000"/>
            </a:avLst>
          </a:prstGeom>
          <a:solidFill>
            <a:srgbClr val="CADC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4"/>
          <p:cNvSpPr/>
          <p:nvPr/>
        </p:nvSpPr>
        <p:spPr>
          <a:xfrm>
            <a:off x="5440680" y="4764024"/>
            <a:ext cx="1005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CADCFC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20%</a:t>
            </a:r>
            <a:endParaRPr lang="en-US" sz="1900" dirty="0"/>
          </a:p>
        </p:txBody>
      </p:sp>
      <p:sp>
        <p:nvSpPr>
          <p:cNvPr id="31" name="Shape 25"/>
          <p:cNvSpPr/>
          <p:nvPr/>
        </p:nvSpPr>
        <p:spPr>
          <a:xfrm>
            <a:off x="7315200" y="2468880"/>
            <a:ext cx="4251960" cy="1783080"/>
          </a:xfrm>
          <a:prstGeom prst="roundRect">
            <a:avLst>
              <a:gd name="adj" fmla="val 7179"/>
            </a:avLst>
          </a:prstGeom>
          <a:solidFill>
            <a:srgbClr val="212A52"/>
          </a:solidFill>
          <a:ln w="15875">
            <a:solidFill>
              <a:srgbClr val="F5B100">
                <a:alpha val="70000"/>
              </a:srgbClr>
            </a:solidFill>
            <a:prstDash val="solid"/>
          </a:ln>
          <a:effectLst>
            <a:outerShdw blurRad="228600" dist="50800" dir="5400000" algn="bl" rotWithShape="0">
              <a:srgbClr val="F5B10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Shape 26"/>
          <p:cNvSpPr/>
          <p:nvPr/>
        </p:nvSpPr>
        <p:spPr>
          <a:xfrm>
            <a:off x="7589520" y="2724912"/>
            <a:ext cx="777240" cy="777240"/>
          </a:xfrm>
          <a:prstGeom prst="ellipse">
            <a:avLst/>
          </a:prstGeom>
          <a:solidFill>
            <a:srgbClr val="F5B100">
              <a:alpha val="25000"/>
            </a:srgbClr>
          </a:solidFill>
          <a:ln w="15875">
            <a:solidFill>
              <a:srgbClr val="F5B100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Image 4" descr="assets/ic_scal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1602" y="2926994"/>
            <a:ext cx="373075" cy="373075"/>
          </a:xfrm>
          <a:prstGeom prst="rect">
            <a:avLst/>
          </a:prstGeom>
        </p:spPr>
      </p:pic>
      <p:sp>
        <p:nvSpPr>
          <p:cNvPr id="34" name="Text 27"/>
          <p:cNvSpPr/>
          <p:nvPr/>
        </p:nvSpPr>
        <p:spPr>
          <a:xfrm>
            <a:off x="8595360" y="2724912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1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THE POWER OF THE POOL</a:t>
            </a:r>
            <a:endParaRPr lang="en-US" sz="1400" dirty="0"/>
          </a:p>
        </p:txBody>
      </p:sp>
      <p:sp>
        <p:nvSpPr>
          <p:cNvPr id="35" name="Text 28"/>
          <p:cNvSpPr/>
          <p:nvPr/>
        </p:nvSpPr>
        <p:spPr>
          <a:xfrm>
            <a:off x="7589520" y="3337560"/>
            <a:ext cx="37490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2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boosters → deeper liquidity → a stable listing price. Bulk-mine now to maximize wealth at listing.</a:t>
            </a:r>
            <a:endParaRPr lang="en-US" sz="1250" dirty="0"/>
          </a:p>
        </p:txBody>
      </p:sp>
      <p:sp>
        <p:nvSpPr>
          <p:cNvPr id="36" name="Shape 29"/>
          <p:cNvSpPr/>
          <p:nvPr/>
        </p:nvSpPr>
        <p:spPr>
          <a:xfrm>
            <a:off x="7315200" y="4434840"/>
            <a:ext cx="4251960" cy="1325880"/>
          </a:xfrm>
          <a:prstGeom prst="roundRect">
            <a:avLst>
              <a:gd name="adj" fmla="val 9655"/>
            </a:avLst>
          </a:prstGeom>
          <a:solidFill>
            <a:srgbClr val="1A2142"/>
          </a:solidFill>
          <a:ln w="12700">
            <a:solidFill>
              <a:srgbClr val="02C39A">
                <a:alpha val="50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7" name="Shape 30"/>
          <p:cNvSpPr/>
          <p:nvPr/>
        </p:nvSpPr>
        <p:spPr>
          <a:xfrm>
            <a:off x="7589520" y="4736592"/>
            <a:ext cx="731520" cy="731520"/>
          </a:xfrm>
          <a:prstGeom prst="ellipse">
            <a:avLst/>
          </a:prstGeom>
          <a:solidFill>
            <a:srgbClr val="02C39A">
              <a:alpha val="20000"/>
            </a:srgbClr>
          </a:solidFill>
          <a:ln w="15875">
            <a:solidFill>
              <a:srgbClr val="02C39A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8" name="Image 5" descr="assets/ic_listi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9715" y="4926787"/>
            <a:ext cx="351130" cy="351130"/>
          </a:xfrm>
          <a:prstGeom prst="rect">
            <a:avLst/>
          </a:prstGeom>
        </p:spPr>
      </p:pic>
      <p:sp>
        <p:nvSpPr>
          <p:cNvPr id="39" name="Text 31"/>
          <p:cNvSpPr/>
          <p:nvPr/>
        </p:nvSpPr>
        <p:spPr>
          <a:xfrm>
            <a:off x="8549640" y="4681728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02C39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LISTING STRATEGY</a:t>
            </a:r>
            <a:endParaRPr lang="en-US" sz="1300" dirty="0"/>
          </a:p>
        </p:txBody>
      </p:sp>
      <p:sp>
        <p:nvSpPr>
          <p:cNvPr id="40" name="Text 32"/>
          <p:cNvSpPr/>
          <p:nvPr/>
        </p:nvSpPr>
        <p:spPr>
          <a:xfrm>
            <a:off x="8549640" y="5029200"/>
            <a:ext cx="2788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GGC lists on public exchanges once user-acquisition and mining milestones are met.</a:t>
            </a:r>
            <a:endParaRPr lang="en-US" sz="1150" dirty="0"/>
          </a:p>
        </p:txBody>
      </p:sp>
      <p:sp>
        <p:nvSpPr>
          <p:cNvPr id="41" name="Text 33"/>
          <p:cNvSpPr/>
          <p:nvPr/>
        </p:nvSpPr>
        <p:spPr>
          <a:xfrm>
            <a:off x="457200" y="6400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GAME GEM COIN</a:t>
            </a:r>
            <a:endParaRPr lang="en-US" sz="900" dirty="0"/>
          </a:p>
        </p:txBody>
      </p:sp>
      <p:sp>
        <p:nvSpPr>
          <p:cNvPr id="42" name="Text 34"/>
          <p:cNvSpPr/>
          <p:nvPr/>
        </p:nvSpPr>
        <p:spPr>
          <a:xfrm>
            <a:off x="10637215" y="640080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8A93B8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10 / 13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778240" y="-1554480"/>
            <a:ext cx="4754880" cy="4754880"/>
          </a:xfrm>
          <a:prstGeom prst="ellipse">
            <a:avLst/>
          </a:prstGeom>
          <a:solidFill>
            <a:srgbClr val="A66CFF">
              <a:alpha val="1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-1371600" y="4572000"/>
            <a:ext cx="3474720" cy="3474720"/>
          </a:xfrm>
          <a:prstGeom prst="ellipse">
            <a:avLst/>
          </a:prstGeom>
          <a:solidFill>
            <a:srgbClr val="02C39A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54864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10 / ECOSYSTEM EXPANSION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94360" y="96012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7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COMING SOON</a:t>
            </a:r>
            <a:endParaRPr lang="en-US" sz="3400" dirty="0"/>
          </a:p>
        </p:txBody>
      </p:sp>
      <p:sp>
        <p:nvSpPr>
          <p:cNvPr id="6" name="Text 4"/>
          <p:cNvSpPr/>
          <p:nvPr/>
        </p:nvSpPr>
        <p:spPr>
          <a:xfrm>
            <a:off x="640080" y="187452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Massive new utility &amp; burn mechanics on the horizon.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640080" y="2606040"/>
            <a:ext cx="5166360" cy="3246120"/>
          </a:xfrm>
          <a:prstGeom prst="roundRect">
            <a:avLst>
              <a:gd name="adj" fmla="val 4507"/>
            </a:avLst>
          </a:prstGeom>
          <a:solidFill>
            <a:srgbClr val="1A2142"/>
          </a:solidFill>
          <a:ln w="15875">
            <a:solidFill>
              <a:srgbClr val="02C39A">
                <a:alpha val="60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005840" y="2971800"/>
            <a:ext cx="1188720" cy="1188720"/>
          </a:xfrm>
          <a:prstGeom prst="ellipse">
            <a:avLst/>
          </a:prstGeom>
          <a:solidFill>
            <a:srgbClr val="02C39A">
              <a:alpha val="22000"/>
            </a:srgbClr>
          </a:solidFill>
          <a:ln w="15875">
            <a:solidFill>
              <a:srgbClr val="02C39A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0" descr="assets/ic_wallet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907" y="3280867"/>
            <a:ext cx="570586" cy="57058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2423160" y="3108960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2C39A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GGC Wallet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1051560" y="4251960"/>
            <a:ext cx="4343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4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dedicated in-app Web3 wallet to seamlessly swap mined GGC directly for USDT.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1051560" y="5257800"/>
            <a:ext cx="1613916" cy="384048"/>
          </a:xfrm>
          <a:prstGeom prst="roundRect">
            <a:avLst>
              <a:gd name="adj" fmla="val 50000"/>
            </a:avLst>
          </a:prstGeom>
          <a:solidFill>
            <a:srgbClr val="02C39A">
              <a:alpha val="20000"/>
            </a:srgbClr>
          </a:solidFill>
          <a:ln w="9525">
            <a:solidFill>
              <a:srgbClr val="02C39A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51560" y="5257800"/>
            <a:ext cx="161391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Instant swaps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2848356" y="5257800"/>
            <a:ext cx="1517904" cy="384048"/>
          </a:xfrm>
          <a:prstGeom prst="roundRect">
            <a:avLst>
              <a:gd name="adj" fmla="val 50000"/>
            </a:avLst>
          </a:prstGeom>
          <a:solidFill>
            <a:srgbClr val="02C39A">
              <a:alpha val="20000"/>
            </a:srgbClr>
          </a:solidFill>
          <a:ln w="9525">
            <a:solidFill>
              <a:srgbClr val="02C39A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2848356" y="5257800"/>
            <a:ext cx="151790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Self-custody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4549140" y="5257800"/>
            <a:ext cx="941832" cy="384048"/>
          </a:xfrm>
          <a:prstGeom prst="roundRect">
            <a:avLst>
              <a:gd name="adj" fmla="val 50000"/>
            </a:avLst>
          </a:prstGeom>
          <a:solidFill>
            <a:srgbClr val="02C39A">
              <a:alpha val="20000"/>
            </a:srgbClr>
          </a:solidFill>
          <a:ln w="9525">
            <a:solidFill>
              <a:srgbClr val="02C39A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4549140" y="5257800"/>
            <a:ext cx="9418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</a:t>
            </a:r>
            <a:endParaRPr lang="en-US" sz="1050" dirty="0"/>
          </a:p>
        </p:txBody>
      </p:sp>
      <p:sp>
        <p:nvSpPr>
          <p:cNvPr id="18" name="Shape 15"/>
          <p:cNvSpPr/>
          <p:nvPr/>
        </p:nvSpPr>
        <p:spPr>
          <a:xfrm>
            <a:off x="6217920" y="2606040"/>
            <a:ext cx="5166360" cy="3246120"/>
          </a:xfrm>
          <a:prstGeom prst="roundRect">
            <a:avLst>
              <a:gd name="adj" fmla="val 4507"/>
            </a:avLst>
          </a:prstGeom>
          <a:solidFill>
            <a:srgbClr val="1A2142"/>
          </a:solidFill>
          <a:ln w="15875">
            <a:solidFill>
              <a:srgbClr val="A66CFF">
                <a:alpha val="60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>
            <a:off x="6583680" y="2971800"/>
            <a:ext cx="1188720" cy="1188720"/>
          </a:xfrm>
          <a:prstGeom prst="ellipse">
            <a:avLst/>
          </a:prstGeom>
          <a:solidFill>
            <a:srgbClr val="A66CFF">
              <a:alpha val="22000"/>
            </a:srgbClr>
          </a:solidFill>
          <a:ln w="15875">
            <a:solidFill>
              <a:srgbClr val="A66CFF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1" descr="assets/ic_ga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747" y="3280867"/>
            <a:ext cx="570586" cy="570586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8001000" y="3108960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A66CFF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GGC GameHub</a:t>
            </a:r>
            <a:endParaRPr lang="en-US" sz="2300" dirty="0"/>
          </a:p>
        </p:txBody>
      </p:sp>
      <p:sp>
        <p:nvSpPr>
          <p:cNvPr id="22" name="Text 18"/>
          <p:cNvSpPr/>
          <p:nvPr/>
        </p:nvSpPr>
        <p:spPr>
          <a:xfrm>
            <a:off x="6629400" y="4251960"/>
            <a:ext cx="4343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4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Play-to-Earn &amp; Play-to-Consume gaming ecosystem — spend GGC to play, or play to earn more.</a:t>
            </a:r>
            <a:endParaRPr lang="en-US" sz="1400" dirty="0"/>
          </a:p>
        </p:txBody>
      </p:sp>
      <p:sp>
        <p:nvSpPr>
          <p:cNvPr id="23" name="Shape 19"/>
          <p:cNvSpPr/>
          <p:nvPr/>
        </p:nvSpPr>
        <p:spPr>
          <a:xfrm>
            <a:off x="6629400" y="5257800"/>
            <a:ext cx="1517904" cy="384048"/>
          </a:xfrm>
          <a:prstGeom prst="roundRect">
            <a:avLst>
              <a:gd name="adj" fmla="val 50000"/>
            </a:avLst>
          </a:prstGeom>
          <a:solidFill>
            <a:srgbClr val="A66CFF">
              <a:alpha val="20000"/>
            </a:srgbClr>
          </a:solidFill>
          <a:ln w="9525">
            <a:solidFill>
              <a:srgbClr val="A66CF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0"/>
          <p:cNvSpPr/>
          <p:nvPr/>
        </p:nvSpPr>
        <p:spPr>
          <a:xfrm>
            <a:off x="6629400" y="5257800"/>
            <a:ext cx="151790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Play-to-Earn</a:t>
            </a:r>
            <a:endParaRPr lang="en-US" sz="1050" dirty="0"/>
          </a:p>
        </p:txBody>
      </p:sp>
      <p:sp>
        <p:nvSpPr>
          <p:cNvPr id="25" name="Shape 21"/>
          <p:cNvSpPr/>
          <p:nvPr/>
        </p:nvSpPr>
        <p:spPr>
          <a:xfrm>
            <a:off x="8330184" y="5257800"/>
            <a:ext cx="1325880" cy="384048"/>
          </a:xfrm>
          <a:prstGeom prst="roundRect">
            <a:avLst>
              <a:gd name="adj" fmla="val 50000"/>
            </a:avLst>
          </a:prstGeom>
          <a:solidFill>
            <a:srgbClr val="A66CFF">
              <a:alpha val="20000"/>
            </a:srgbClr>
          </a:solidFill>
          <a:ln w="9525">
            <a:solidFill>
              <a:srgbClr val="A66CF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2"/>
          <p:cNvSpPr/>
          <p:nvPr/>
        </p:nvSpPr>
        <p:spPr>
          <a:xfrm>
            <a:off x="8330184" y="5257800"/>
            <a:ext cx="1325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Token burn</a:t>
            </a:r>
            <a:endParaRPr lang="en-US" sz="1050" dirty="0"/>
          </a:p>
        </p:txBody>
      </p:sp>
      <p:sp>
        <p:nvSpPr>
          <p:cNvPr id="27" name="Shape 23"/>
          <p:cNvSpPr/>
          <p:nvPr/>
        </p:nvSpPr>
        <p:spPr>
          <a:xfrm>
            <a:off x="9838944" y="5257800"/>
            <a:ext cx="1517904" cy="384048"/>
          </a:xfrm>
          <a:prstGeom prst="roundRect">
            <a:avLst>
              <a:gd name="adj" fmla="val 50000"/>
            </a:avLst>
          </a:prstGeom>
          <a:solidFill>
            <a:srgbClr val="A66CFF">
              <a:alpha val="20000"/>
            </a:srgbClr>
          </a:solidFill>
          <a:ln w="9525">
            <a:solidFill>
              <a:srgbClr val="A66CF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4"/>
          <p:cNvSpPr/>
          <p:nvPr/>
        </p:nvSpPr>
        <p:spPr>
          <a:xfrm>
            <a:off x="9838944" y="5257800"/>
            <a:ext cx="151790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utility</a:t>
            </a:r>
            <a:endParaRPr lang="en-US" sz="1050" dirty="0"/>
          </a:p>
        </p:txBody>
      </p:sp>
      <p:sp>
        <p:nvSpPr>
          <p:cNvPr id="29" name="Text 25"/>
          <p:cNvSpPr/>
          <p:nvPr/>
        </p:nvSpPr>
        <p:spPr>
          <a:xfrm>
            <a:off x="457200" y="6400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GAME GEM COIN</a:t>
            </a:r>
            <a:endParaRPr lang="en-US" sz="900" dirty="0"/>
          </a:p>
        </p:txBody>
      </p:sp>
      <p:sp>
        <p:nvSpPr>
          <p:cNvPr id="30" name="Text 26"/>
          <p:cNvSpPr/>
          <p:nvPr/>
        </p:nvSpPr>
        <p:spPr>
          <a:xfrm>
            <a:off x="10637215" y="640080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8A93B8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11 / 13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326880" y="-1645920"/>
            <a:ext cx="4572000" cy="4572000"/>
          </a:xfrm>
          <a:prstGeom prst="ellipse">
            <a:avLst/>
          </a:prstGeom>
          <a:solidFill>
            <a:srgbClr val="F5B100">
              <a:alpha val="1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-1463040" y="4572000"/>
            <a:ext cx="3657600" cy="3657600"/>
          </a:xfrm>
          <a:prstGeom prst="ellipse">
            <a:avLst/>
          </a:prstGeom>
          <a:solidFill>
            <a:srgbClr val="A66C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assets/coin_gl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2011680"/>
            <a:ext cx="3657600" cy="368503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2960" y="118872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11 / CONCLUSION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777240" y="1554480"/>
            <a:ext cx="67665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99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BUILD YOUR </a:t>
            </a:r>
            <a:r>
              <a:rPr lang="en-US" sz="3800" b="1" dirty="0">
                <a:solidFill>
                  <a:srgbClr val="F5B100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MINING EMPIRE</a:t>
            </a:r>
            <a:endParaRPr lang="en-US" sz="3800" dirty="0"/>
          </a:p>
        </p:txBody>
      </p:sp>
      <p:sp>
        <p:nvSpPr>
          <p:cNvPr id="7" name="Shape 4"/>
          <p:cNvSpPr/>
          <p:nvPr/>
        </p:nvSpPr>
        <p:spPr>
          <a:xfrm>
            <a:off x="822960" y="2743200"/>
            <a:ext cx="493776" cy="493776"/>
          </a:xfrm>
          <a:prstGeom prst="ellipse">
            <a:avLst/>
          </a:prstGeom>
          <a:solidFill>
            <a:srgbClr val="F5B100">
              <a:alpha val="20000"/>
            </a:srgbClr>
          </a:solidFill>
          <a:ln w="15875">
            <a:solidFill>
              <a:srgbClr val="F5B100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assets/ic_coin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342" y="2871582"/>
            <a:ext cx="237012" cy="23701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481328" y="2724912"/>
            <a:ext cx="60350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complete economy — tapping, staking &amp; team building</a:t>
            </a:r>
            <a:endParaRPr lang="en-US" sz="1450" dirty="0"/>
          </a:p>
        </p:txBody>
      </p:sp>
      <p:sp>
        <p:nvSpPr>
          <p:cNvPr id="10" name="Shape 6"/>
          <p:cNvSpPr/>
          <p:nvPr/>
        </p:nvSpPr>
        <p:spPr>
          <a:xfrm>
            <a:off x="822960" y="3401568"/>
            <a:ext cx="493776" cy="493776"/>
          </a:xfrm>
          <a:prstGeom prst="ellipse">
            <a:avLst/>
          </a:prstGeom>
          <a:solidFill>
            <a:srgbClr val="F5B100">
              <a:alpha val="20000"/>
            </a:srgbClr>
          </a:solidFill>
          <a:ln w="15875">
            <a:solidFill>
              <a:srgbClr val="F5B100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2" descr="assets/ic_liqu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342" y="3529950"/>
            <a:ext cx="237012" cy="23701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481328" y="3383280"/>
            <a:ext cx="60350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sustainable liquidity model for a stable listing</a:t>
            </a:r>
            <a:endParaRPr lang="en-US" sz="1450" dirty="0"/>
          </a:p>
        </p:txBody>
      </p:sp>
      <p:sp>
        <p:nvSpPr>
          <p:cNvPr id="13" name="Shape 8"/>
          <p:cNvSpPr/>
          <p:nvPr/>
        </p:nvSpPr>
        <p:spPr>
          <a:xfrm>
            <a:off x="822960" y="4059936"/>
            <a:ext cx="493776" cy="493776"/>
          </a:xfrm>
          <a:prstGeom prst="ellipse">
            <a:avLst/>
          </a:prstGeom>
          <a:solidFill>
            <a:srgbClr val="F5B100">
              <a:alpha val="20000"/>
            </a:srgbClr>
          </a:solidFill>
          <a:ln w="15875">
            <a:solidFill>
              <a:srgbClr val="F5B100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3" descr="assets/ic_troph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42" y="4188318"/>
            <a:ext cx="237012" cy="23701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481328" y="4041648"/>
            <a:ext cx="60350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 7-level commissions + high-yield rank bonuses</a:t>
            </a:r>
            <a:endParaRPr lang="en-US" sz="1450" dirty="0"/>
          </a:p>
        </p:txBody>
      </p:sp>
      <p:sp>
        <p:nvSpPr>
          <p:cNvPr id="16" name="Shape 10"/>
          <p:cNvSpPr/>
          <p:nvPr/>
        </p:nvSpPr>
        <p:spPr>
          <a:xfrm>
            <a:off x="822960" y="4718304"/>
            <a:ext cx="493776" cy="493776"/>
          </a:xfrm>
          <a:prstGeom prst="ellipse">
            <a:avLst/>
          </a:prstGeom>
          <a:solidFill>
            <a:srgbClr val="F5B100">
              <a:alpha val="20000"/>
            </a:srgbClr>
          </a:solidFill>
          <a:ln w="15875">
            <a:solidFill>
              <a:srgbClr val="F5B100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assets/ic_robo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342" y="4846686"/>
            <a:ext cx="237012" cy="237012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481328" y="4700016"/>
            <a:ext cx="60350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Automated mining bots &amp; up to 15% level discounts</a:t>
            </a:r>
            <a:endParaRPr lang="en-US" sz="1450" dirty="0"/>
          </a:p>
        </p:txBody>
      </p:sp>
      <p:sp>
        <p:nvSpPr>
          <p:cNvPr id="19" name="Shape 12"/>
          <p:cNvSpPr/>
          <p:nvPr/>
        </p:nvSpPr>
        <p:spPr>
          <a:xfrm>
            <a:off x="822960" y="5486400"/>
            <a:ext cx="4572000" cy="731520"/>
          </a:xfrm>
          <a:prstGeom prst="roundRect">
            <a:avLst>
              <a:gd name="adj" fmla="val 50000"/>
            </a:avLst>
          </a:prstGeom>
          <a:solidFill>
            <a:srgbClr val="F5B100"/>
          </a:solidFill>
          <a:ln/>
          <a:effectLst>
            <a:outerShdw blurRad="228600" dist="50800" dir="5400000" algn="bl" rotWithShape="0">
              <a:srgbClr val="F5B10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Text 13"/>
          <p:cNvSpPr/>
          <p:nvPr/>
        </p:nvSpPr>
        <p:spPr>
          <a:xfrm>
            <a:off x="822960" y="548640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100" dirty="0">
                <a:solidFill>
                  <a:srgbClr val="0B0F26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CREATE ACCOUNT · START MINING</a:t>
            </a:r>
            <a:endParaRPr lang="en-US" sz="1300" dirty="0"/>
          </a:p>
        </p:txBody>
      </p:sp>
      <p:sp>
        <p:nvSpPr>
          <p:cNvPr id="21" name="Text 14"/>
          <p:cNvSpPr/>
          <p:nvPr/>
        </p:nvSpPr>
        <p:spPr>
          <a:xfrm>
            <a:off x="457200" y="6400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GAME GEM COIN</a:t>
            </a:r>
            <a:endParaRPr lang="en-US" sz="900" dirty="0"/>
          </a:p>
        </p:txBody>
      </p:sp>
      <p:sp>
        <p:nvSpPr>
          <p:cNvPr id="22" name="Text 15"/>
          <p:cNvSpPr/>
          <p:nvPr/>
        </p:nvSpPr>
        <p:spPr>
          <a:xfrm>
            <a:off x="10637215" y="640080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8A93B8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12 / 13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961120" y="-1645920"/>
            <a:ext cx="5120640" cy="5120640"/>
          </a:xfrm>
          <a:prstGeom prst="ellipse">
            <a:avLst/>
          </a:prstGeom>
          <a:solidFill>
            <a:srgbClr val="F5B100">
              <a:alpha val="1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-1645920" y="4023360"/>
            <a:ext cx="4206240" cy="4206240"/>
          </a:xfrm>
          <a:prstGeom prst="ellipse">
            <a:avLst/>
          </a:prstGeom>
          <a:solidFill>
            <a:srgbClr val="A66C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0241280" y="5120640"/>
            <a:ext cx="2011680" cy="2011680"/>
          </a:xfrm>
          <a:prstGeom prst="ellipse">
            <a:avLst/>
          </a:prstGeom>
          <a:solidFill>
            <a:srgbClr val="02C39A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assets/coin_gl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870" y="685800"/>
            <a:ext cx="2468880" cy="248716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3200400"/>
            <a:ext cx="10360152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200" b="1" kern="0" spc="100" dirty="0">
                <a:solidFill>
                  <a:srgbClr val="FFFFFF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THANK YOU</a:t>
            </a:r>
            <a:endParaRPr lang="en-US" sz="5200" dirty="0"/>
          </a:p>
        </p:txBody>
      </p:sp>
      <p:sp>
        <p:nvSpPr>
          <p:cNvPr id="7" name="Text 4"/>
          <p:cNvSpPr/>
          <p:nvPr/>
        </p:nvSpPr>
        <p:spPr>
          <a:xfrm>
            <a:off x="914400" y="4297680"/>
            <a:ext cx="103601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reading the Game Gem Coin proposal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270248" y="5029200"/>
            <a:ext cx="3657600" cy="713232"/>
          </a:xfrm>
          <a:prstGeom prst="roundRect">
            <a:avLst>
              <a:gd name="adj" fmla="val 50000"/>
            </a:avLst>
          </a:prstGeom>
          <a:solidFill>
            <a:srgbClr val="F5B100"/>
          </a:solidFill>
          <a:ln/>
          <a:effectLst>
            <a:outerShdw blurRad="228600" dist="50800" dir="5400000" algn="bl" rotWithShape="0">
              <a:srgbClr val="F5B10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0" y="0"/>
            <a:ext cx="9144" cy="9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7">
            <a:hlinkClick r:id="rId5"/>
          </p:cNvPr>
          <p:cNvSpPr/>
          <p:nvPr/>
        </p:nvSpPr>
        <p:spPr>
          <a:xfrm>
            <a:off x="4270248" y="5029200"/>
            <a:ext cx="36576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u="sng" dirty="0">
                <a:solidFill>
                  <a:srgbClr val="0B0F26"/>
                </a:solidFill>
                <a:latin typeface="Orbitron" pitchFamily="34" charset="0"/>
                <a:ea typeface="Orbitron" pitchFamily="34" charset="-122"/>
                <a:cs typeface="Orbitron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gamegemcoin.co.uk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914400" y="5943600"/>
            <a:ext cx="103601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Contact the person who shared this with you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457200" y="6400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GAME GEM COIN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10637215" y="640080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8A93B8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13 / 13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607040" y="-1280160"/>
            <a:ext cx="3291840" cy="3291840"/>
          </a:xfrm>
          <a:prstGeom prst="ellipse">
            <a:avLst/>
          </a:prstGeom>
          <a:solidFill>
            <a:srgbClr val="A66C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4572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01 / INTRODUCTION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94360" y="841248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73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WHAT IS GGC MINING?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40080" y="1783080"/>
            <a:ext cx="521208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2300"/>
              </a:lnSpc>
              <a:buNone/>
            </a:pPr>
            <a:r>
              <a:rPr lang="en-US" sz="15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advanced digital application to mine Game Gem Coin (GGC) while unlocking multiple fiat-equivalent earning streams — built for a sustainable, gamified economy.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640080" y="3154680"/>
            <a:ext cx="5212080" cy="1371600"/>
          </a:xfrm>
          <a:prstGeom prst="roundRect">
            <a:avLst>
              <a:gd name="adj" fmla="val 8000"/>
            </a:avLst>
          </a:prstGeom>
          <a:solidFill>
            <a:srgbClr val="1A2142"/>
          </a:solidFill>
          <a:ln/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868680" y="3383280"/>
            <a:ext cx="868680" cy="868680"/>
          </a:xfrm>
          <a:prstGeom prst="ellipse">
            <a:avLst/>
          </a:prstGeom>
          <a:solidFill>
            <a:srgbClr val="02C39A">
              <a:alpha val="18000"/>
            </a:srgbClr>
          </a:solidFill>
          <a:ln w="15875">
            <a:solidFill>
              <a:srgbClr val="02C39A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assets/ic_se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537" y="3609137"/>
            <a:ext cx="416966" cy="41696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920240" y="338328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kern="0" spc="100" dirty="0">
                <a:solidFill>
                  <a:srgbClr val="02C39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CORE GOAL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1920240" y="3767328"/>
            <a:ext cx="37490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2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Reward active participation, team expansion, and long-term token staking — all in one app.</a:t>
            </a:r>
            <a:endParaRPr lang="en-US" sz="1250" dirty="0"/>
          </a:p>
        </p:txBody>
      </p:sp>
      <p:sp>
        <p:nvSpPr>
          <p:cNvPr id="11" name="Text 8"/>
          <p:cNvSpPr/>
          <p:nvPr/>
        </p:nvSpPr>
        <p:spPr>
          <a:xfrm>
            <a:off x="640080" y="4709160"/>
            <a:ext cx="5303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for modern mobile  ·  deep-link sharing for instant network growth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6446520" y="1005840"/>
            <a:ext cx="5303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kern="0" spc="100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THE MULTI-WALLET SYSTEM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446520" y="1554480"/>
            <a:ext cx="2514600" cy="1481328"/>
          </a:xfrm>
          <a:prstGeom prst="roundRect">
            <a:avLst>
              <a:gd name="adj" fmla="val 6173"/>
            </a:avLst>
          </a:prstGeom>
          <a:solidFill>
            <a:srgbClr val="1A2142"/>
          </a:solidFill>
          <a:ln w="12700">
            <a:solidFill>
              <a:srgbClr val="CADCFC">
                <a:alpha val="4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6647688" y="1773936"/>
            <a:ext cx="713232" cy="713232"/>
          </a:xfrm>
          <a:prstGeom prst="ellipse">
            <a:avLst/>
          </a:prstGeom>
          <a:solidFill>
            <a:srgbClr val="CADCFC">
              <a:alpha val="18000"/>
            </a:srgbClr>
          </a:solidFill>
          <a:ln w="15875">
            <a:solidFill>
              <a:srgbClr val="CADCFC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1" descr="assets/ic_walle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128" y="1959376"/>
            <a:ext cx="342351" cy="342351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7415784" y="1828800"/>
            <a:ext cx="143560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Main Wallet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7415784" y="2267712"/>
            <a:ext cx="14356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USDT</a:t>
            </a:r>
            <a:endParaRPr lang="en-US" sz="1100" dirty="0"/>
          </a:p>
        </p:txBody>
      </p:sp>
      <p:sp>
        <p:nvSpPr>
          <p:cNvPr id="18" name="Text 14"/>
          <p:cNvSpPr/>
          <p:nvPr/>
        </p:nvSpPr>
        <p:spPr>
          <a:xfrm>
            <a:off x="6647688" y="2615184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Interconnected &amp; swappable</a:t>
            </a:r>
            <a:endParaRPr lang="en-US" sz="1000" dirty="0"/>
          </a:p>
        </p:txBody>
      </p:sp>
      <p:sp>
        <p:nvSpPr>
          <p:cNvPr id="19" name="Shape 15"/>
          <p:cNvSpPr/>
          <p:nvPr/>
        </p:nvSpPr>
        <p:spPr>
          <a:xfrm>
            <a:off x="9235440" y="1554480"/>
            <a:ext cx="2514600" cy="1481328"/>
          </a:xfrm>
          <a:prstGeom prst="roundRect">
            <a:avLst>
              <a:gd name="adj" fmla="val 6173"/>
            </a:avLst>
          </a:prstGeom>
          <a:solidFill>
            <a:srgbClr val="1A2142"/>
          </a:solidFill>
          <a:ln w="12700">
            <a:solidFill>
              <a:srgbClr val="02C39A">
                <a:alpha val="4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9436608" y="1773936"/>
            <a:ext cx="713232" cy="713232"/>
          </a:xfrm>
          <a:prstGeom prst="ellipse">
            <a:avLst/>
          </a:prstGeom>
          <a:solidFill>
            <a:srgbClr val="02C39A">
              <a:alpha val="18000"/>
            </a:srgbClr>
          </a:solidFill>
          <a:ln w="15875">
            <a:solidFill>
              <a:srgbClr val="02C39A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2" descr="assets/ic_ha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2048" y="1959376"/>
            <a:ext cx="342351" cy="342351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10204704" y="1828800"/>
            <a:ext cx="143560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Commission</a:t>
            </a:r>
            <a:endParaRPr lang="en-US" sz="1300" dirty="0"/>
          </a:p>
        </p:txBody>
      </p:sp>
      <p:sp>
        <p:nvSpPr>
          <p:cNvPr id="23" name="Text 18"/>
          <p:cNvSpPr/>
          <p:nvPr/>
        </p:nvSpPr>
        <p:spPr>
          <a:xfrm>
            <a:off x="10204704" y="2267712"/>
            <a:ext cx="14356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USDT</a:t>
            </a:r>
            <a:endParaRPr lang="en-US" sz="1100" dirty="0"/>
          </a:p>
        </p:txBody>
      </p:sp>
      <p:sp>
        <p:nvSpPr>
          <p:cNvPr id="24" name="Text 19"/>
          <p:cNvSpPr/>
          <p:nvPr/>
        </p:nvSpPr>
        <p:spPr>
          <a:xfrm>
            <a:off x="9436608" y="2615184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Interconnected &amp; swappable</a:t>
            </a:r>
            <a:endParaRPr lang="en-US" sz="1000" dirty="0"/>
          </a:p>
        </p:txBody>
      </p:sp>
      <p:sp>
        <p:nvSpPr>
          <p:cNvPr id="25" name="Shape 20"/>
          <p:cNvSpPr/>
          <p:nvPr/>
        </p:nvSpPr>
        <p:spPr>
          <a:xfrm>
            <a:off x="6446520" y="3310128"/>
            <a:ext cx="2514600" cy="1481328"/>
          </a:xfrm>
          <a:prstGeom prst="roundRect">
            <a:avLst>
              <a:gd name="adj" fmla="val 6173"/>
            </a:avLst>
          </a:prstGeom>
          <a:solidFill>
            <a:srgbClr val="1A2142"/>
          </a:solidFill>
          <a:ln w="12700">
            <a:solidFill>
              <a:srgbClr val="F5B100">
                <a:alpha val="4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1"/>
          <p:cNvSpPr/>
          <p:nvPr/>
        </p:nvSpPr>
        <p:spPr>
          <a:xfrm>
            <a:off x="6647688" y="3529584"/>
            <a:ext cx="713232" cy="713232"/>
          </a:xfrm>
          <a:prstGeom prst="ellipse">
            <a:avLst/>
          </a:prstGeom>
          <a:solidFill>
            <a:srgbClr val="F5B100">
              <a:alpha val="18000"/>
            </a:srgbClr>
          </a:solidFill>
          <a:ln w="15875">
            <a:solidFill>
              <a:srgbClr val="F5B100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3" descr="assets/ic_crow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3128" y="3715024"/>
            <a:ext cx="342351" cy="342351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7415784" y="3584448"/>
            <a:ext cx="143560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Leader Wallet</a:t>
            </a:r>
            <a:endParaRPr lang="en-US" sz="1300" dirty="0"/>
          </a:p>
        </p:txBody>
      </p:sp>
      <p:sp>
        <p:nvSpPr>
          <p:cNvPr id="29" name="Text 23"/>
          <p:cNvSpPr/>
          <p:nvPr/>
        </p:nvSpPr>
        <p:spPr>
          <a:xfrm>
            <a:off x="7415784" y="4023360"/>
            <a:ext cx="14356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5B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USDT</a:t>
            </a:r>
            <a:endParaRPr lang="en-US" sz="1100" dirty="0"/>
          </a:p>
        </p:txBody>
      </p:sp>
      <p:sp>
        <p:nvSpPr>
          <p:cNvPr id="30" name="Text 24"/>
          <p:cNvSpPr/>
          <p:nvPr/>
        </p:nvSpPr>
        <p:spPr>
          <a:xfrm>
            <a:off x="6647688" y="4370832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Interconnected &amp; swappable</a:t>
            </a:r>
            <a:endParaRPr lang="en-US" sz="1000" dirty="0"/>
          </a:p>
        </p:txBody>
      </p:sp>
      <p:sp>
        <p:nvSpPr>
          <p:cNvPr id="31" name="Shape 25"/>
          <p:cNvSpPr/>
          <p:nvPr/>
        </p:nvSpPr>
        <p:spPr>
          <a:xfrm>
            <a:off x="9235440" y="3310128"/>
            <a:ext cx="2514600" cy="1481328"/>
          </a:xfrm>
          <a:prstGeom prst="roundRect">
            <a:avLst>
              <a:gd name="adj" fmla="val 6173"/>
            </a:avLst>
          </a:prstGeom>
          <a:solidFill>
            <a:srgbClr val="1A2142"/>
          </a:solidFill>
          <a:ln w="12700">
            <a:solidFill>
              <a:srgbClr val="FFD54A">
                <a:alpha val="4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Shape 26"/>
          <p:cNvSpPr/>
          <p:nvPr/>
        </p:nvSpPr>
        <p:spPr>
          <a:xfrm>
            <a:off x="9436608" y="3529584"/>
            <a:ext cx="713232" cy="713232"/>
          </a:xfrm>
          <a:prstGeom prst="ellipse">
            <a:avLst/>
          </a:prstGeom>
          <a:solidFill>
            <a:srgbClr val="FFD54A">
              <a:alpha val="18000"/>
            </a:srgbClr>
          </a:solidFill>
          <a:ln w="15875">
            <a:solidFill>
              <a:srgbClr val="FFD54A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Image 4" descr="assets/ic_coin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2048" y="3715024"/>
            <a:ext cx="342351" cy="342351"/>
          </a:xfrm>
          <a:prstGeom prst="rect">
            <a:avLst/>
          </a:prstGeom>
        </p:spPr>
      </p:pic>
      <p:sp>
        <p:nvSpPr>
          <p:cNvPr id="34" name="Text 27"/>
          <p:cNvSpPr/>
          <p:nvPr/>
        </p:nvSpPr>
        <p:spPr>
          <a:xfrm>
            <a:off x="10204704" y="3584448"/>
            <a:ext cx="143560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GGC Token</a:t>
            </a:r>
            <a:endParaRPr lang="en-US" sz="1300" dirty="0"/>
          </a:p>
        </p:txBody>
      </p:sp>
      <p:sp>
        <p:nvSpPr>
          <p:cNvPr id="35" name="Text 28"/>
          <p:cNvSpPr/>
          <p:nvPr/>
        </p:nvSpPr>
        <p:spPr>
          <a:xfrm>
            <a:off x="10204704" y="4023360"/>
            <a:ext cx="14356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D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Native</a:t>
            </a:r>
            <a:endParaRPr lang="en-US" sz="1100" dirty="0"/>
          </a:p>
        </p:txBody>
      </p:sp>
      <p:sp>
        <p:nvSpPr>
          <p:cNvPr id="36" name="Text 29"/>
          <p:cNvSpPr/>
          <p:nvPr/>
        </p:nvSpPr>
        <p:spPr>
          <a:xfrm>
            <a:off x="9436608" y="4370832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37" name="Text 30"/>
          <p:cNvSpPr/>
          <p:nvPr/>
        </p:nvSpPr>
        <p:spPr>
          <a:xfrm>
            <a:off x="457200" y="6400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GAME GEM COIN</a:t>
            </a:r>
            <a:endParaRPr lang="en-US" sz="900" dirty="0"/>
          </a:p>
        </p:txBody>
      </p:sp>
      <p:sp>
        <p:nvSpPr>
          <p:cNvPr id="38" name="Text 31"/>
          <p:cNvSpPr/>
          <p:nvPr/>
        </p:nvSpPr>
        <p:spPr>
          <a:xfrm>
            <a:off x="10637215" y="640080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8A93B8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02 / 13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463040" y="-1280160"/>
            <a:ext cx="3657600" cy="3657600"/>
          </a:xfrm>
          <a:prstGeom prst="ellipse">
            <a:avLst/>
          </a:prstGeom>
          <a:solidFill>
            <a:srgbClr val="F5B100">
              <a:alpha val="1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4572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02 / CORE MINING MECHANICS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94360" y="841248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73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THE 6-HOUR MINING CYCLE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640080" y="1874520"/>
            <a:ext cx="3520440" cy="1965960"/>
          </a:xfrm>
          <a:prstGeom prst="roundRect">
            <a:avLst>
              <a:gd name="adj" fmla="val 5581"/>
            </a:avLst>
          </a:prstGeom>
          <a:solidFill>
            <a:srgbClr val="1A2142"/>
          </a:solidFill>
          <a:ln w="12700">
            <a:solidFill>
              <a:srgbClr val="CADCFC">
                <a:alpha val="4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914400" y="2148840"/>
            <a:ext cx="822960" cy="822960"/>
          </a:xfrm>
          <a:prstGeom prst="ellipse">
            <a:avLst/>
          </a:prstGeom>
          <a:solidFill>
            <a:srgbClr val="CADCFC">
              <a:alpha val="18000"/>
            </a:srgbClr>
          </a:solidFill>
          <a:ln w="15875">
            <a:solidFill>
              <a:srgbClr val="CADCFC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assets/ic_clo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370" y="2362810"/>
            <a:ext cx="395021" cy="39502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874520" y="2148840"/>
            <a:ext cx="21031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CADCFC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6 HRS</a:t>
            </a:r>
            <a:endParaRPr lang="en-US" sz="3200" dirty="0"/>
          </a:p>
        </p:txBody>
      </p:sp>
      <p:sp>
        <p:nvSpPr>
          <p:cNvPr id="9" name="Text 6"/>
          <p:cNvSpPr/>
          <p:nvPr/>
        </p:nvSpPr>
        <p:spPr>
          <a:xfrm>
            <a:off x="932688" y="3200400"/>
            <a:ext cx="2971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Continuous mining cycle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453128" y="1874520"/>
            <a:ext cx="3520440" cy="1965960"/>
          </a:xfrm>
          <a:prstGeom prst="roundRect">
            <a:avLst>
              <a:gd name="adj" fmla="val 5581"/>
            </a:avLst>
          </a:prstGeom>
          <a:solidFill>
            <a:srgbClr val="1A2142"/>
          </a:solidFill>
          <a:ln w="12700">
            <a:solidFill>
              <a:srgbClr val="F5B100">
                <a:alpha val="4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4727448" y="2148840"/>
            <a:ext cx="822960" cy="822960"/>
          </a:xfrm>
          <a:prstGeom prst="ellipse">
            <a:avLst/>
          </a:prstGeom>
          <a:solidFill>
            <a:srgbClr val="F5B100">
              <a:alpha val="18000"/>
            </a:srgbClr>
          </a:solidFill>
          <a:ln w="15875">
            <a:solidFill>
              <a:srgbClr val="F5B100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1" descr="assets/ic_coin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418" y="2362810"/>
            <a:ext cx="395021" cy="395021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687568" y="2148840"/>
            <a:ext cx="21031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5B100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80</a:t>
            </a:r>
            <a:endParaRPr lang="en-US" sz="3200" dirty="0"/>
          </a:p>
        </p:txBody>
      </p:sp>
      <p:sp>
        <p:nvSpPr>
          <p:cNvPr id="14" name="Text 10"/>
          <p:cNvSpPr/>
          <p:nvPr/>
        </p:nvSpPr>
        <p:spPr>
          <a:xfrm>
            <a:off x="4745736" y="3200400"/>
            <a:ext cx="2971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GGC per cycle (standard)</a:t>
            </a:r>
            <a:endParaRPr lang="en-US" sz="1300" dirty="0"/>
          </a:p>
        </p:txBody>
      </p:sp>
      <p:sp>
        <p:nvSpPr>
          <p:cNvPr id="15" name="Shape 11"/>
          <p:cNvSpPr/>
          <p:nvPr/>
        </p:nvSpPr>
        <p:spPr>
          <a:xfrm>
            <a:off x="8266176" y="1874520"/>
            <a:ext cx="3520440" cy="1965960"/>
          </a:xfrm>
          <a:prstGeom prst="roundRect">
            <a:avLst>
              <a:gd name="adj" fmla="val 5581"/>
            </a:avLst>
          </a:prstGeom>
          <a:solidFill>
            <a:srgbClr val="1A2142"/>
          </a:solidFill>
          <a:ln w="12700">
            <a:solidFill>
              <a:srgbClr val="02C39A">
                <a:alpha val="4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2"/>
          <p:cNvSpPr/>
          <p:nvPr/>
        </p:nvSpPr>
        <p:spPr>
          <a:xfrm>
            <a:off x="8540496" y="2148840"/>
            <a:ext cx="822960" cy="822960"/>
          </a:xfrm>
          <a:prstGeom prst="ellipse">
            <a:avLst/>
          </a:prstGeom>
          <a:solidFill>
            <a:srgbClr val="02C39A">
              <a:alpha val="18000"/>
            </a:srgbClr>
          </a:solidFill>
          <a:ln w="15875">
            <a:solidFill>
              <a:srgbClr val="02C39A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2" descr="assets/ic_us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4466" y="2362810"/>
            <a:ext cx="395021" cy="395021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9500616" y="2148840"/>
            <a:ext cx="21031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2C39A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320</a:t>
            </a:r>
            <a:endParaRPr lang="en-US" sz="3200" dirty="0"/>
          </a:p>
        </p:txBody>
      </p:sp>
      <p:sp>
        <p:nvSpPr>
          <p:cNvPr id="19" name="Text 14"/>
          <p:cNvSpPr/>
          <p:nvPr/>
        </p:nvSpPr>
        <p:spPr>
          <a:xfrm>
            <a:off x="8558784" y="3200400"/>
            <a:ext cx="2971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3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GGC with 2+ referrals</a:t>
            </a:r>
            <a:endParaRPr lang="en-US" sz="1300" dirty="0"/>
          </a:p>
        </p:txBody>
      </p:sp>
      <p:sp>
        <p:nvSpPr>
          <p:cNvPr id="20" name="Shape 15"/>
          <p:cNvSpPr/>
          <p:nvPr/>
        </p:nvSpPr>
        <p:spPr>
          <a:xfrm>
            <a:off x="640080" y="4251960"/>
            <a:ext cx="10927080" cy="1645920"/>
          </a:xfrm>
          <a:prstGeom prst="roundRect">
            <a:avLst>
              <a:gd name="adj" fmla="val 7778"/>
            </a:avLst>
          </a:prstGeom>
          <a:solidFill>
            <a:srgbClr val="212A52"/>
          </a:solidFill>
          <a:ln w="15875">
            <a:solidFill>
              <a:srgbClr val="F5B100">
                <a:alpha val="6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1" name="Image 3" descr="assets/aut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4462272"/>
            <a:ext cx="1234440" cy="123444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2331720" y="4553712"/>
            <a:ext cx="5943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kern="0" spc="1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EXCLUSIVE AUTO-BOT</a:t>
            </a:r>
            <a:endParaRPr lang="en-US" sz="1900" dirty="0"/>
          </a:p>
        </p:txBody>
      </p:sp>
      <p:sp>
        <p:nvSpPr>
          <p:cNvPr id="23" name="Text 17"/>
          <p:cNvSpPr/>
          <p:nvPr/>
        </p:nvSpPr>
        <p:spPr>
          <a:xfrm>
            <a:off x="2331720" y="5074920"/>
            <a:ext cx="6217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900"/>
              </a:lnSpc>
              <a:buNone/>
            </a:pPr>
            <a:r>
              <a:rPr lang="en-US" sz="14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Tired of manual tapping? Automatically restart every mining cycle.</a:t>
            </a:r>
            <a:endParaRPr lang="en-US" sz="1400" dirty="0"/>
          </a:p>
        </p:txBody>
      </p:sp>
      <p:sp>
        <p:nvSpPr>
          <p:cNvPr id="24" name="Shape 18"/>
          <p:cNvSpPr/>
          <p:nvPr/>
        </p:nvSpPr>
        <p:spPr>
          <a:xfrm>
            <a:off x="9098280" y="4645152"/>
            <a:ext cx="2240280" cy="868680"/>
          </a:xfrm>
          <a:prstGeom prst="roundRect">
            <a:avLst>
              <a:gd name="adj" fmla="val 16842"/>
            </a:avLst>
          </a:prstGeom>
          <a:solidFill>
            <a:srgbClr val="F5B100"/>
          </a:solidFill>
          <a:ln/>
          <a:effectLst>
            <a:outerShdw blurRad="127000" dist="5080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Text 19"/>
          <p:cNvSpPr/>
          <p:nvPr/>
        </p:nvSpPr>
        <p:spPr>
          <a:xfrm>
            <a:off x="9098280" y="4645152"/>
            <a:ext cx="22402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B0F26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$1</a:t>
            </a:r>
            <a:r>
              <a:rPr lang="en-US" sz="1200" b="1" dirty="0">
                <a:solidFill>
                  <a:srgbClr val="0B0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/ 21 days</a:t>
            </a:r>
            <a:endParaRPr lang="en-US" sz="2400" dirty="0"/>
          </a:p>
        </p:txBody>
      </p:sp>
      <p:sp>
        <p:nvSpPr>
          <p:cNvPr id="26" name="Text 20"/>
          <p:cNvSpPr/>
          <p:nvPr/>
        </p:nvSpPr>
        <p:spPr>
          <a:xfrm>
            <a:off x="457200" y="6400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GAME GEM COIN</a:t>
            </a:r>
            <a:endParaRPr lang="en-US" sz="900" dirty="0"/>
          </a:p>
        </p:txBody>
      </p:sp>
      <p:sp>
        <p:nvSpPr>
          <p:cNvPr id="27" name="Text 21"/>
          <p:cNvSpPr/>
          <p:nvPr/>
        </p:nvSpPr>
        <p:spPr>
          <a:xfrm>
            <a:off x="10637215" y="640080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8A93B8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03 / 13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789920" y="5120640"/>
            <a:ext cx="2926080" cy="2926080"/>
          </a:xfrm>
          <a:prstGeom prst="ellipse">
            <a:avLst/>
          </a:prstGeom>
          <a:solidFill>
            <a:srgbClr val="F96167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4572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03 / PREMIUM MINING BOOSTERS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94360" y="841248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625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AMPLIFY YOUR 6-HOUR YIELD</a:t>
            </a:r>
            <a:endParaRPr lang="en-US" sz="2500" dirty="0"/>
          </a:p>
        </p:txBody>
      </p:sp>
      <p:pic>
        <p:nvPicPr>
          <p:cNvPr id="5" name="Image 0" descr="assets/boo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0" y="365760"/>
            <a:ext cx="1005840" cy="100584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40080" y="1691640"/>
            <a:ext cx="5257800" cy="566928"/>
          </a:xfrm>
          <a:prstGeom prst="roundRect">
            <a:avLst>
              <a:gd name="adj" fmla="val 12903"/>
            </a:avLst>
          </a:prstGeom>
          <a:solidFill>
            <a:srgbClr val="1A2142"/>
          </a:solidFill>
          <a:ln w="9525">
            <a:solidFill>
              <a:srgbClr val="2A335C"/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22960" y="1691640"/>
            <a:ext cx="1417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Starter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2103120" y="1691640"/>
            <a:ext cx="731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$3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2926080" y="1892808"/>
            <a:ext cx="109728" cy="164592"/>
          </a:xfrm>
          <a:prstGeom prst="roundRect">
            <a:avLst>
              <a:gd name="adj" fmla="val 75000"/>
            </a:avLst>
          </a:prstGeom>
          <a:solidFill>
            <a:srgbClr val="02C39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389120" y="1691640"/>
            <a:ext cx="914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880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4892040" y="1691640"/>
            <a:ext cx="9601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b="1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640080" y="2441448"/>
            <a:ext cx="5257800" cy="566928"/>
          </a:xfrm>
          <a:prstGeom prst="roundRect">
            <a:avLst>
              <a:gd name="adj" fmla="val 12903"/>
            </a:avLst>
          </a:prstGeom>
          <a:solidFill>
            <a:srgbClr val="1A2142"/>
          </a:solidFill>
          <a:ln w="9525">
            <a:solidFill>
              <a:srgbClr val="2A335C"/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822960" y="2441448"/>
            <a:ext cx="1417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Master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2103120" y="2441448"/>
            <a:ext cx="731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$5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2926080" y="2642616"/>
            <a:ext cx="120264" cy="164592"/>
          </a:xfrm>
          <a:prstGeom prst="roundRect">
            <a:avLst>
              <a:gd name="adj" fmla="val 68429"/>
            </a:avLst>
          </a:prstGeom>
          <a:solidFill>
            <a:srgbClr val="02C39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4389120" y="2441448"/>
            <a:ext cx="914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1,600</a:t>
            </a:r>
            <a:endParaRPr lang="en-US" sz="1150" dirty="0"/>
          </a:p>
        </p:txBody>
      </p:sp>
      <p:sp>
        <p:nvSpPr>
          <p:cNvPr id="17" name="Text 14"/>
          <p:cNvSpPr/>
          <p:nvPr/>
        </p:nvSpPr>
        <p:spPr>
          <a:xfrm>
            <a:off x="4892040" y="2441448"/>
            <a:ext cx="9601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b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+82%</a:t>
            </a:r>
            <a:endParaRPr lang="en-US" sz="1050" dirty="0"/>
          </a:p>
        </p:txBody>
      </p:sp>
      <p:sp>
        <p:nvSpPr>
          <p:cNvPr id="18" name="Shape 15"/>
          <p:cNvSpPr/>
          <p:nvPr/>
        </p:nvSpPr>
        <p:spPr>
          <a:xfrm>
            <a:off x="640080" y="3191256"/>
            <a:ext cx="5257800" cy="566928"/>
          </a:xfrm>
          <a:prstGeom prst="roundRect">
            <a:avLst>
              <a:gd name="adj" fmla="val 12903"/>
            </a:avLst>
          </a:prstGeom>
          <a:solidFill>
            <a:srgbClr val="1A2142"/>
          </a:solidFill>
          <a:ln w="9525">
            <a:solidFill>
              <a:srgbClr val="2A335C"/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822960" y="3191256"/>
            <a:ext cx="1417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Leader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2103120" y="3191256"/>
            <a:ext cx="731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$10</a:t>
            </a:r>
            <a:endParaRPr lang="en-US" sz="1300" dirty="0"/>
          </a:p>
        </p:txBody>
      </p:sp>
      <p:sp>
        <p:nvSpPr>
          <p:cNvPr id="21" name="Shape 18"/>
          <p:cNvSpPr/>
          <p:nvPr/>
        </p:nvSpPr>
        <p:spPr>
          <a:xfrm>
            <a:off x="2926080" y="3392424"/>
            <a:ext cx="173577" cy="164592"/>
          </a:xfrm>
          <a:prstGeom prst="roundRect">
            <a:avLst>
              <a:gd name="adj" fmla="val 50000"/>
            </a:avLst>
          </a:prstGeom>
          <a:solidFill>
            <a:srgbClr val="02C39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4389120" y="3191256"/>
            <a:ext cx="914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3,333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892040" y="3191256"/>
            <a:ext cx="9601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b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+279%</a:t>
            </a:r>
            <a:endParaRPr lang="en-US" sz="1050" dirty="0"/>
          </a:p>
        </p:txBody>
      </p:sp>
      <p:sp>
        <p:nvSpPr>
          <p:cNvPr id="24" name="Shape 21"/>
          <p:cNvSpPr/>
          <p:nvPr/>
        </p:nvSpPr>
        <p:spPr>
          <a:xfrm>
            <a:off x="640080" y="3941064"/>
            <a:ext cx="5257800" cy="566928"/>
          </a:xfrm>
          <a:prstGeom prst="roundRect">
            <a:avLst>
              <a:gd name="adj" fmla="val 12903"/>
            </a:avLst>
          </a:prstGeom>
          <a:solidFill>
            <a:srgbClr val="1A2142"/>
          </a:solidFill>
          <a:ln w="9525">
            <a:solidFill>
              <a:srgbClr val="2A335C"/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822960" y="3941064"/>
            <a:ext cx="1417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Conqueror</a:t>
            </a:r>
            <a:endParaRPr lang="en-US" sz="1300" dirty="0"/>
          </a:p>
        </p:txBody>
      </p:sp>
      <p:sp>
        <p:nvSpPr>
          <p:cNvPr id="26" name="Text 23"/>
          <p:cNvSpPr/>
          <p:nvPr/>
        </p:nvSpPr>
        <p:spPr>
          <a:xfrm>
            <a:off x="2103120" y="3941064"/>
            <a:ext cx="731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$30</a:t>
            </a:r>
            <a:endParaRPr lang="en-US" sz="1300" dirty="0"/>
          </a:p>
        </p:txBody>
      </p:sp>
      <p:sp>
        <p:nvSpPr>
          <p:cNvPr id="27" name="Shape 24"/>
          <p:cNvSpPr/>
          <p:nvPr/>
        </p:nvSpPr>
        <p:spPr>
          <a:xfrm>
            <a:off x="2926080" y="4142232"/>
            <a:ext cx="316921" cy="164592"/>
          </a:xfrm>
          <a:prstGeom prst="roundRect">
            <a:avLst>
              <a:gd name="adj" fmla="val 50000"/>
            </a:avLst>
          </a:prstGeom>
          <a:solidFill>
            <a:srgbClr val="02C39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4389120" y="3941064"/>
            <a:ext cx="914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11,111</a:t>
            </a:r>
            <a:endParaRPr lang="en-US" sz="1150" dirty="0"/>
          </a:p>
        </p:txBody>
      </p:sp>
      <p:sp>
        <p:nvSpPr>
          <p:cNvPr id="29" name="Text 26"/>
          <p:cNvSpPr/>
          <p:nvPr/>
        </p:nvSpPr>
        <p:spPr>
          <a:xfrm>
            <a:off x="4892040" y="3941064"/>
            <a:ext cx="9601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b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+1,163%</a:t>
            </a:r>
            <a:endParaRPr lang="en-US" sz="1050" dirty="0"/>
          </a:p>
        </p:txBody>
      </p:sp>
      <p:sp>
        <p:nvSpPr>
          <p:cNvPr id="30" name="Shape 27"/>
          <p:cNvSpPr/>
          <p:nvPr/>
        </p:nvSpPr>
        <p:spPr>
          <a:xfrm>
            <a:off x="6400800" y="1691640"/>
            <a:ext cx="5257800" cy="566928"/>
          </a:xfrm>
          <a:prstGeom prst="roundRect">
            <a:avLst>
              <a:gd name="adj" fmla="val 12903"/>
            </a:avLst>
          </a:prstGeom>
          <a:solidFill>
            <a:srgbClr val="1A2142"/>
          </a:solidFill>
          <a:ln w="9525">
            <a:solidFill>
              <a:srgbClr val="2A335C"/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Text 28"/>
          <p:cNvSpPr/>
          <p:nvPr/>
        </p:nvSpPr>
        <p:spPr>
          <a:xfrm>
            <a:off x="6583680" y="1691640"/>
            <a:ext cx="1417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Tycoon</a:t>
            </a:r>
            <a:endParaRPr lang="en-US" sz="1300" dirty="0"/>
          </a:p>
        </p:txBody>
      </p:sp>
      <p:sp>
        <p:nvSpPr>
          <p:cNvPr id="32" name="Text 29"/>
          <p:cNvSpPr/>
          <p:nvPr/>
        </p:nvSpPr>
        <p:spPr>
          <a:xfrm>
            <a:off x="7863840" y="1691640"/>
            <a:ext cx="731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$50</a:t>
            </a:r>
            <a:endParaRPr lang="en-US" sz="1300" dirty="0"/>
          </a:p>
        </p:txBody>
      </p:sp>
      <p:sp>
        <p:nvSpPr>
          <p:cNvPr id="33" name="Shape 30"/>
          <p:cNvSpPr/>
          <p:nvPr/>
        </p:nvSpPr>
        <p:spPr>
          <a:xfrm>
            <a:off x="8686800" y="1892808"/>
            <a:ext cx="425186" cy="164592"/>
          </a:xfrm>
          <a:prstGeom prst="roundRect">
            <a:avLst>
              <a:gd name="adj" fmla="val 50000"/>
            </a:avLst>
          </a:prstGeom>
          <a:solidFill>
            <a:srgbClr val="02C39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31"/>
          <p:cNvSpPr/>
          <p:nvPr/>
        </p:nvSpPr>
        <p:spPr>
          <a:xfrm>
            <a:off x="10149840" y="1691640"/>
            <a:ext cx="914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19,999</a:t>
            </a:r>
            <a:endParaRPr lang="en-US" sz="1150" dirty="0"/>
          </a:p>
        </p:txBody>
      </p:sp>
      <p:sp>
        <p:nvSpPr>
          <p:cNvPr id="35" name="Text 32"/>
          <p:cNvSpPr/>
          <p:nvPr/>
        </p:nvSpPr>
        <p:spPr>
          <a:xfrm>
            <a:off x="10652760" y="1691640"/>
            <a:ext cx="9601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b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+2,173%</a:t>
            </a:r>
            <a:endParaRPr lang="en-US" sz="1050" dirty="0"/>
          </a:p>
        </p:txBody>
      </p:sp>
      <p:sp>
        <p:nvSpPr>
          <p:cNvPr id="36" name="Shape 33"/>
          <p:cNvSpPr/>
          <p:nvPr/>
        </p:nvSpPr>
        <p:spPr>
          <a:xfrm>
            <a:off x="6400800" y="2441448"/>
            <a:ext cx="5257800" cy="566928"/>
          </a:xfrm>
          <a:prstGeom prst="roundRect">
            <a:avLst>
              <a:gd name="adj" fmla="val 12903"/>
            </a:avLst>
          </a:prstGeom>
          <a:solidFill>
            <a:srgbClr val="1A2142"/>
          </a:solidFill>
          <a:ln w="9525">
            <a:solidFill>
              <a:srgbClr val="2A335C"/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7" name="Text 34"/>
          <p:cNvSpPr/>
          <p:nvPr/>
        </p:nvSpPr>
        <p:spPr>
          <a:xfrm>
            <a:off x="6583680" y="2441448"/>
            <a:ext cx="1417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Neso</a:t>
            </a:r>
            <a:endParaRPr lang="en-US" sz="1300" dirty="0"/>
          </a:p>
        </p:txBody>
      </p:sp>
      <p:sp>
        <p:nvSpPr>
          <p:cNvPr id="38" name="Text 35"/>
          <p:cNvSpPr/>
          <p:nvPr/>
        </p:nvSpPr>
        <p:spPr>
          <a:xfrm>
            <a:off x="7863840" y="2441448"/>
            <a:ext cx="731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$100</a:t>
            </a:r>
            <a:endParaRPr lang="en-US" sz="1300" dirty="0"/>
          </a:p>
        </p:txBody>
      </p:sp>
      <p:sp>
        <p:nvSpPr>
          <p:cNvPr id="39" name="Shape 36"/>
          <p:cNvSpPr/>
          <p:nvPr/>
        </p:nvSpPr>
        <p:spPr>
          <a:xfrm>
            <a:off x="8686800" y="2642616"/>
            <a:ext cx="609352" cy="164592"/>
          </a:xfrm>
          <a:prstGeom prst="roundRect">
            <a:avLst>
              <a:gd name="adj" fmla="val 50000"/>
            </a:avLst>
          </a:prstGeom>
          <a:solidFill>
            <a:srgbClr val="02C39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Text 37"/>
          <p:cNvSpPr/>
          <p:nvPr/>
        </p:nvSpPr>
        <p:spPr>
          <a:xfrm>
            <a:off x="10149840" y="2441448"/>
            <a:ext cx="914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41,076</a:t>
            </a:r>
            <a:endParaRPr lang="en-US" sz="1150" dirty="0"/>
          </a:p>
        </p:txBody>
      </p:sp>
      <p:sp>
        <p:nvSpPr>
          <p:cNvPr id="41" name="Text 38"/>
          <p:cNvSpPr/>
          <p:nvPr/>
        </p:nvSpPr>
        <p:spPr>
          <a:xfrm>
            <a:off x="10652760" y="2441448"/>
            <a:ext cx="9601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b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+4,568%</a:t>
            </a:r>
            <a:endParaRPr lang="en-US" sz="1050" dirty="0"/>
          </a:p>
        </p:txBody>
      </p:sp>
      <p:sp>
        <p:nvSpPr>
          <p:cNvPr id="42" name="Shape 39"/>
          <p:cNvSpPr/>
          <p:nvPr/>
        </p:nvSpPr>
        <p:spPr>
          <a:xfrm>
            <a:off x="6400800" y="3191256"/>
            <a:ext cx="5257800" cy="566928"/>
          </a:xfrm>
          <a:prstGeom prst="roundRect">
            <a:avLst>
              <a:gd name="adj" fmla="val 12903"/>
            </a:avLst>
          </a:prstGeom>
          <a:solidFill>
            <a:srgbClr val="212A52"/>
          </a:solidFill>
          <a:ln w="13970">
            <a:solidFill>
              <a:srgbClr val="F5B100">
                <a:alpha val="6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3" name="Text 40"/>
          <p:cNvSpPr/>
          <p:nvPr/>
        </p:nvSpPr>
        <p:spPr>
          <a:xfrm>
            <a:off x="6583680" y="3191256"/>
            <a:ext cx="1417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Proteus</a:t>
            </a:r>
            <a:endParaRPr lang="en-US" sz="1300" dirty="0"/>
          </a:p>
        </p:txBody>
      </p:sp>
      <p:sp>
        <p:nvSpPr>
          <p:cNvPr id="44" name="Text 41"/>
          <p:cNvSpPr/>
          <p:nvPr/>
        </p:nvSpPr>
        <p:spPr>
          <a:xfrm>
            <a:off x="7863840" y="3191256"/>
            <a:ext cx="731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$250</a:t>
            </a:r>
            <a:endParaRPr lang="en-US" sz="1300" dirty="0"/>
          </a:p>
        </p:txBody>
      </p:sp>
      <p:sp>
        <p:nvSpPr>
          <p:cNvPr id="45" name="Shape 42"/>
          <p:cNvSpPr/>
          <p:nvPr/>
        </p:nvSpPr>
        <p:spPr>
          <a:xfrm>
            <a:off x="8686800" y="3392424"/>
            <a:ext cx="1002197" cy="164592"/>
          </a:xfrm>
          <a:prstGeom prst="roundRect">
            <a:avLst>
              <a:gd name="adj" fmla="val 50000"/>
            </a:avLst>
          </a:prstGeom>
          <a:solidFill>
            <a:srgbClr val="F5B1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6" name="Text 43"/>
          <p:cNvSpPr/>
          <p:nvPr/>
        </p:nvSpPr>
        <p:spPr>
          <a:xfrm>
            <a:off x="10149840" y="3191256"/>
            <a:ext cx="914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111,111</a:t>
            </a:r>
            <a:endParaRPr lang="en-US" sz="1150" dirty="0"/>
          </a:p>
        </p:txBody>
      </p:sp>
      <p:sp>
        <p:nvSpPr>
          <p:cNvPr id="47" name="Text 44"/>
          <p:cNvSpPr/>
          <p:nvPr/>
        </p:nvSpPr>
        <p:spPr>
          <a:xfrm>
            <a:off x="10652760" y="3191256"/>
            <a:ext cx="9601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b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+12,526%</a:t>
            </a:r>
            <a:endParaRPr lang="en-US" sz="1050" dirty="0"/>
          </a:p>
        </p:txBody>
      </p:sp>
      <p:sp>
        <p:nvSpPr>
          <p:cNvPr id="48" name="Shape 45"/>
          <p:cNvSpPr/>
          <p:nvPr/>
        </p:nvSpPr>
        <p:spPr>
          <a:xfrm>
            <a:off x="6400800" y="3941064"/>
            <a:ext cx="5257800" cy="566928"/>
          </a:xfrm>
          <a:prstGeom prst="roundRect">
            <a:avLst>
              <a:gd name="adj" fmla="val 12903"/>
            </a:avLst>
          </a:prstGeom>
          <a:solidFill>
            <a:srgbClr val="212A52"/>
          </a:solidFill>
          <a:ln w="13970">
            <a:solidFill>
              <a:srgbClr val="F5B100">
                <a:alpha val="6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9" name="Text 46"/>
          <p:cNvSpPr/>
          <p:nvPr/>
        </p:nvSpPr>
        <p:spPr>
          <a:xfrm>
            <a:off x="6583680" y="3941064"/>
            <a:ext cx="1417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Triton</a:t>
            </a:r>
            <a:endParaRPr lang="en-US" sz="1300" dirty="0"/>
          </a:p>
        </p:txBody>
      </p:sp>
      <p:sp>
        <p:nvSpPr>
          <p:cNvPr id="50" name="Text 47"/>
          <p:cNvSpPr/>
          <p:nvPr/>
        </p:nvSpPr>
        <p:spPr>
          <a:xfrm>
            <a:off x="7863840" y="3941064"/>
            <a:ext cx="731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$500</a:t>
            </a:r>
            <a:endParaRPr lang="en-US" sz="1300" dirty="0"/>
          </a:p>
        </p:txBody>
      </p:sp>
      <p:sp>
        <p:nvSpPr>
          <p:cNvPr id="51" name="Shape 48"/>
          <p:cNvSpPr/>
          <p:nvPr/>
        </p:nvSpPr>
        <p:spPr>
          <a:xfrm>
            <a:off x="8686800" y="4142232"/>
            <a:ext cx="1417320" cy="164592"/>
          </a:xfrm>
          <a:prstGeom prst="roundRect">
            <a:avLst>
              <a:gd name="adj" fmla="val 50000"/>
            </a:avLst>
          </a:prstGeom>
          <a:solidFill>
            <a:srgbClr val="F5B1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Text 49"/>
          <p:cNvSpPr/>
          <p:nvPr/>
        </p:nvSpPr>
        <p:spPr>
          <a:xfrm>
            <a:off x="10149840" y="3941064"/>
            <a:ext cx="914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222,222</a:t>
            </a:r>
            <a:endParaRPr lang="en-US" sz="1150" dirty="0"/>
          </a:p>
        </p:txBody>
      </p:sp>
      <p:sp>
        <p:nvSpPr>
          <p:cNvPr id="53" name="Text 50"/>
          <p:cNvSpPr/>
          <p:nvPr/>
        </p:nvSpPr>
        <p:spPr>
          <a:xfrm>
            <a:off x="10652760" y="3941064"/>
            <a:ext cx="9601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b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+25,152%</a:t>
            </a:r>
            <a:endParaRPr lang="en-US" sz="1050" dirty="0"/>
          </a:p>
        </p:txBody>
      </p:sp>
      <p:sp>
        <p:nvSpPr>
          <p:cNvPr id="54" name="Text 51"/>
          <p:cNvSpPr/>
          <p:nvPr/>
        </p:nvSpPr>
        <p:spPr>
          <a:xfrm>
            <a:off x="2103120" y="63550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boosters run on 21-day cycles  ·  bars scaled to relative yield</a:t>
            </a:r>
            <a:endParaRPr lang="en-US" sz="1050" dirty="0"/>
          </a:p>
        </p:txBody>
      </p:sp>
      <p:sp>
        <p:nvSpPr>
          <p:cNvPr id="55" name="Text 52"/>
          <p:cNvSpPr/>
          <p:nvPr/>
        </p:nvSpPr>
        <p:spPr>
          <a:xfrm>
            <a:off x="457200" y="6400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GAME GEM COIN</a:t>
            </a:r>
            <a:endParaRPr lang="en-US" sz="900" dirty="0"/>
          </a:p>
        </p:txBody>
      </p:sp>
      <p:sp>
        <p:nvSpPr>
          <p:cNvPr id="56" name="Text 53"/>
          <p:cNvSpPr/>
          <p:nvPr/>
        </p:nvSpPr>
        <p:spPr>
          <a:xfrm>
            <a:off x="10637215" y="640080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8A93B8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04 / 13</a:t>
            </a:r>
            <a:endParaRPr lang="en-US" sz="9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D2A788-EEFA-6AF8-814B-79370ECDAB4C}"/>
              </a:ext>
            </a:extLst>
          </p:cNvPr>
          <p:cNvSpPr txBox="1"/>
          <p:nvPr/>
        </p:nvSpPr>
        <p:spPr>
          <a:xfrm>
            <a:off x="2695710" y="5102352"/>
            <a:ext cx="801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Orbitron" pitchFamily="2" charset="0"/>
              </a:rPr>
              <a:t>Every Booster Ensures Value Stability and Scalability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280160" y="4937760"/>
            <a:ext cx="3108960" cy="3108960"/>
          </a:xfrm>
          <a:prstGeom prst="ellipse">
            <a:avLst/>
          </a:prstGeom>
          <a:solidFill>
            <a:srgbClr val="A66CFF">
              <a:alpha val="1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4572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04 / 7-LEVEL AFFILIATE PROGRAM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94360" y="841248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625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EARN </a:t>
            </a:r>
            <a:r>
              <a:rPr lang="en-US" sz="2500" b="1" dirty="0">
                <a:solidFill>
                  <a:srgbClr val="F5B100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30%</a:t>
            </a:r>
            <a:r>
              <a:rPr lang="en-US" sz="2500" b="1" dirty="0">
                <a:solidFill>
                  <a:srgbClr val="FFFFFF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 ACROSS 7 LEVELS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640080" y="1691640"/>
            <a:ext cx="5943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Massive commission distributed on every purchase &amp; renewal in your network.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640080" y="2286000"/>
            <a:ext cx="6035040" cy="457200"/>
          </a:xfrm>
          <a:prstGeom prst="roundRect">
            <a:avLst>
              <a:gd name="adj" fmla="val 20000"/>
            </a:avLst>
          </a:prstGeom>
          <a:solidFill>
            <a:srgbClr val="F5B100">
              <a:alpha val="88000"/>
            </a:srgbClr>
          </a:solidFill>
          <a:ln/>
          <a:effectLst>
            <a:outerShdw blurRad="88900" dist="25400" dir="54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41248" y="2286000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0F26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Level 1 — Directs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5806440" y="2286000"/>
            <a:ext cx="7132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0B0F26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10%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883920" y="2820924"/>
            <a:ext cx="5547360" cy="457200"/>
          </a:xfrm>
          <a:prstGeom prst="roundRect">
            <a:avLst>
              <a:gd name="adj" fmla="val 20000"/>
            </a:avLst>
          </a:prstGeom>
          <a:solidFill>
            <a:srgbClr val="FFD54A">
              <a:alpha val="88000"/>
            </a:srgbClr>
          </a:solidFill>
          <a:ln/>
          <a:effectLst>
            <a:outerShdw blurRad="88900" dist="25400" dir="54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085088" y="2820924"/>
            <a:ext cx="454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0F26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Level 2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5562600" y="2820924"/>
            <a:ext cx="7132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0B0F26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8%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1127760" y="3355848"/>
            <a:ext cx="5059680" cy="457200"/>
          </a:xfrm>
          <a:prstGeom prst="roundRect">
            <a:avLst>
              <a:gd name="adj" fmla="val 20000"/>
            </a:avLst>
          </a:prstGeom>
          <a:solidFill>
            <a:srgbClr val="02C39A">
              <a:alpha val="88000"/>
            </a:srgbClr>
          </a:solidFill>
          <a:ln/>
          <a:effectLst>
            <a:outerShdw blurRad="88900" dist="25400" dir="54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328928" y="3355848"/>
            <a:ext cx="405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0F26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Level 3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318760" y="3355848"/>
            <a:ext cx="7132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0B0F26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5%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1371600" y="3890772"/>
            <a:ext cx="4572000" cy="457200"/>
          </a:xfrm>
          <a:prstGeom prst="roundRect">
            <a:avLst>
              <a:gd name="adj" fmla="val 20000"/>
            </a:avLst>
          </a:prstGeom>
          <a:solidFill>
            <a:srgbClr val="3DD6C0">
              <a:alpha val="88000"/>
            </a:srgbClr>
          </a:solidFill>
          <a:ln/>
          <a:effectLst>
            <a:outerShdw blurRad="88900" dist="25400" dir="54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572768" y="3890772"/>
            <a:ext cx="3566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0F26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Level 4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5074920" y="3890772"/>
            <a:ext cx="7132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0B0F26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3%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1615440" y="4425696"/>
            <a:ext cx="4084320" cy="457200"/>
          </a:xfrm>
          <a:prstGeom prst="roundRect">
            <a:avLst>
              <a:gd name="adj" fmla="val 20000"/>
            </a:avLst>
          </a:prstGeom>
          <a:solidFill>
            <a:srgbClr val="CADCFC">
              <a:alpha val="88000"/>
            </a:srgbClr>
          </a:solidFill>
          <a:ln/>
          <a:effectLst>
            <a:outerShdw blurRad="88900" dist="25400" dir="54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816608" y="4425696"/>
            <a:ext cx="3078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0F26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Level 5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4831080" y="4425696"/>
            <a:ext cx="7132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0B0F26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2%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1859280" y="4960620"/>
            <a:ext cx="3596640" cy="457200"/>
          </a:xfrm>
          <a:prstGeom prst="roundRect">
            <a:avLst>
              <a:gd name="adj" fmla="val 20000"/>
            </a:avLst>
          </a:prstGeom>
          <a:solidFill>
            <a:srgbClr val="A66CFF">
              <a:alpha val="88000"/>
            </a:srgbClr>
          </a:solidFill>
          <a:ln/>
          <a:effectLst>
            <a:outerShdw blurRad="88900" dist="25400" dir="54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2060448" y="4960620"/>
            <a:ext cx="259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0F26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Level 6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587240" y="4960620"/>
            <a:ext cx="7132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0B0F26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1%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2103120" y="5495544"/>
            <a:ext cx="3108960" cy="457200"/>
          </a:xfrm>
          <a:prstGeom prst="roundRect">
            <a:avLst>
              <a:gd name="adj" fmla="val 20000"/>
            </a:avLst>
          </a:prstGeom>
          <a:solidFill>
            <a:srgbClr val="C9A6FF">
              <a:alpha val="88000"/>
            </a:srgbClr>
          </a:solidFill>
          <a:ln/>
          <a:effectLst>
            <a:outerShdw blurRad="88900" dist="25400" dir="54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2304288" y="5495544"/>
            <a:ext cx="210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B0F26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Level 7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4343400" y="5495544"/>
            <a:ext cx="7132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0B0F26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1%</a:t>
            </a:r>
            <a:endParaRPr lang="en-US" sz="1400" dirty="0"/>
          </a:p>
        </p:txBody>
      </p:sp>
      <p:pic>
        <p:nvPicPr>
          <p:cNvPr id="27" name="Image 0" descr="assets/te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0" y="2103120"/>
            <a:ext cx="2377440" cy="1819656"/>
          </a:xfrm>
          <a:prstGeom prst="rect">
            <a:avLst/>
          </a:prstGeom>
        </p:spPr>
      </p:pic>
      <p:sp>
        <p:nvSpPr>
          <p:cNvPr id="28" name="Shape 25"/>
          <p:cNvSpPr/>
          <p:nvPr/>
        </p:nvSpPr>
        <p:spPr>
          <a:xfrm>
            <a:off x="7269480" y="4114800"/>
            <a:ext cx="4297680" cy="914400"/>
          </a:xfrm>
          <a:prstGeom prst="roundRect">
            <a:avLst>
              <a:gd name="adj" fmla="val 12000"/>
            </a:avLst>
          </a:prstGeom>
          <a:solidFill>
            <a:srgbClr val="1A2142"/>
          </a:solidFill>
          <a:ln w="12700">
            <a:solidFill>
              <a:srgbClr val="F5B100">
                <a:alpha val="5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Shape 26"/>
          <p:cNvSpPr/>
          <p:nvPr/>
        </p:nvSpPr>
        <p:spPr>
          <a:xfrm>
            <a:off x="7452360" y="4270248"/>
            <a:ext cx="594360" cy="594360"/>
          </a:xfrm>
          <a:prstGeom prst="ellipse">
            <a:avLst/>
          </a:prstGeom>
          <a:solidFill>
            <a:srgbClr val="F5B100">
              <a:alpha val="18000"/>
            </a:srgbClr>
          </a:solidFill>
          <a:ln w="15875">
            <a:solidFill>
              <a:srgbClr val="F5B100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0" name="Image 1" descr="assets/ic_coin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894" y="4424782"/>
            <a:ext cx="285293" cy="285293"/>
          </a:xfrm>
          <a:prstGeom prst="rect">
            <a:avLst/>
          </a:prstGeom>
        </p:spPr>
      </p:pic>
      <p:sp>
        <p:nvSpPr>
          <p:cNvPr id="31" name="Text 27"/>
          <p:cNvSpPr/>
          <p:nvPr/>
        </p:nvSpPr>
        <p:spPr>
          <a:xfrm>
            <a:off x="8183880" y="4224528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MINING BONUS  </a:t>
            </a:r>
            <a:r>
              <a:rPr lang="en-US" sz="13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+1% GGC</a:t>
            </a:r>
            <a:endParaRPr lang="en-US" sz="1300" dirty="0"/>
          </a:p>
        </p:txBody>
      </p:sp>
      <p:sp>
        <p:nvSpPr>
          <p:cNvPr id="32" name="Text 28"/>
          <p:cNvSpPr/>
          <p:nvPr/>
        </p:nvSpPr>
        <p:spPr>
          <a:xfrm>
            <a:off x="8183880" y="4572000"/>
            <a:ext cx="3246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sponsors earn 1% GGC from Level-1 mining activity.</a:t>
            </a:r>
            <a:endParaRPr lang="en-US" sz="1150" dirty="0"/>
          </a:p>
        </p:txBody>
      </p:sp>
      <p:sp>
        <p:nvSpPr>
          <p:cNvPr id="33" name="Shape 29"/>
          <p:cNvSpPr/>
          <p:nvPr/>
        </p:nvSpPr>
        <p:spPr>
          <a:xfrm>
            <a:off x="8366760" y="5230368"/>
            <a:ext cx="1463040" cy="1463040"/>
          </a:xfrm>
          <a:prstGeom prst="ellipse">
            <a:avLst/>
          </a:prstGeom>
          <a:solidFill>
            <a:srgbClr val="F5B100"/>
          </a:solidFill>
          <a:ln/>
          <a:effectLst>
            <a:outerShdw blurRad="228600" dist="50800" dir="5400000" algn="bl" rotWithShape="0">
              <a:srgbClr val="F5B10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4" name="Text 30"/>
          <p:cNvSpPr/>
          <p:nvPr/>
        </p:nvSpPr>
        <p:spPr>
          <a:xfrm>
            <a:off x="8366760" y="5230368"/>
            <a:ext cx="14630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B0F26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30%</a:t>
            </a:r>
            <a:endParaRPr lang="en-US" sz="2400" dirty="0"/>
          </a:p>
          <a:p>
            <a:pPr marL="0" indent="0" algn="ctr">
              <a:buNone/>
            </a:pPr>
            <a:r>
              <a:rPr lang="en-US" sz="1000" b="1" kern="0" spc="200" dirty="0">
                <a:solidFill>
                  <a:srgbClr val="0B0F26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TOTAL</a:t>
            </a:r>
            <a:endParaRPr lang="en-US" sz="2400" dirty="0"/>
          </a:p>
        </p:txBody>
      </p:sp>
      <p:sp>
        <p:nvSpPr>
          <p:cNvPr id="35" name="Text 31"/>
          <p:cNvSpPr/>
          <p:nvPr/>
        </p:nvSpPr>
        <p:spPr>
          <a:xfrm>
            <a:off x="457200" y="6400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GAME GEM COIN</a:t>
            </a:r>
            <a:endParaRPr lang="en-US" sz="900" dirty="0"/>
          </a:p>
        </p:txBody>
      </p:sp>
      <p:sp>
        <p:nvSpPr>
          <p:cNvPr id="36" name="Text 32"/>
          <p:cNvSpPr/>
          <p:nvPr/>
        </p:nvSpPr>
        <p:spPr>
          <a:xfrm>
            <a:off x="10637215" y="640080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8A93B8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05 / 13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72800" y="-1371600"/>
            <a:ext cx="3291840" cy="3291840"/>
          </a:xfrm>
          <a:prstGeom prst="ellipse">
            <a:avLst/>
          </a:prstGeom>
          <a:solidFill>
            <a:srgbClr val="F5B100">
              <a:alpha val="1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4114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05 / COMPLETE RANK ACHIEVEMENTS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94360" y="77724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52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CLIMB RANKS · EARN USDT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640080" y="1481328"/>
            <a:ext cx="7498080" cy="384048"/>
          </a:xfrm>
          <a:prstGeom prst="roundRect">
            <a:avLst>
              <a:gd name="adj" fmla="val 11905"/>
            </a:avLst>
          </a:prstGeom>
          <a:solidFill>
            <a:srgbClr val="212A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04672" y="1481328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1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RANK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3410712" y="1481328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1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TEAM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4416552" y="1481328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1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DIR.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5376672" y="1481328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1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BUSINESS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6702552" y="1481328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1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REWARD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40080" y="1938528"/>
            <a:ext cx="7498080" cy="411480"/>
          </a:xfrm>
          <a:prstGeom prst="rect">
            <a:avLst/>
          </a:prstGeom>
          <a:solidFill>
            <a:srgbClr val="10162E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804672" y="1938528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0.  Bronze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3410712" y="1938528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416552" y="1938528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5376672" y="1938528"/>
            <a:ext cx="1188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$9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702552" y="1938528"/>
            <a:ext cx="1280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2C39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—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640080" y="2359152"/>
            <a:ext cx="7498080" cy="411480"/>
          </a:xfrm>
          <a:prstGeom prst="rect">
            <a:avLst/>
          </a:prstGeom>
          <a:solidFill>
            <a:srgbClr val="1A214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804672" y="2359152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1.  Novice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3410712" y="2359152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416552" y="2359152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5376672" y="2359152"/>
            <a:ext cx="1188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$25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702552" y="2359152"/>
            <a:ext cx="1280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2C39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$3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40080" y="2779776"/>
            <a:ext cx="7498080" cy="411480"/>
          </a:xfrm>
          <a:prstGeom prst="rect">
            <a:avLst/>
          </a:prstGeom>
          <a:solidFill>
            <a:srgbClr val="10162E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804672" y="2779776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2.  Miner</a:t>
            </a:r>
            <a:endParaRPr lang="en-US" sz="1150" dirty="0"/>
          </a:p>
        </p:txBody>
      </p:sp>
      <p:sp>
        <p:nvSpPr>
          <p:cNvPr id="25" name="Text 23"/>
          <p:cNvSpPr/>
          <p:nvPr/>
        </p:nvSpPr>
        <p:spPr>
          <a:xfrm>
            <a:off x="3410712" y="2779776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80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416552" y="2779776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5376672" y="2779776"/>
            <a:ext cx="1188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$40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6702552" y="2779776"/>
            <a:ext cx="1280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2C39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$5</a:t>
            </a:r>
            <a:endParaRPr lang="en-US" sz="1250" dirty="0"/>
          </a:p>
        </p:txBody>
      </p:sp>
      <p:sp>
        <p:nvSpPr>
          <p:cNvPr id="29" name="Shape 27"/>
          <p:cNvSpPr/>
          <p:nvPr/>
        </p:nvSpPr>
        <p:spPr>
          <a:xfrm>
            <a:off x="640080" y="3200400"/>
            <a:ext cx="7498080" cy="411480"/>
          </a:xfrm>
          <a:prstGeom prst="rect">
            <a:avLst/>
          </a:prstGeom>
          <a:solidFill>
            <a:srgbClr val="1A214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804672" y="320040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3.  Diamond</a:t>
            </a:r>
            <a:endParaRPr lang="en-US" sz="1150" dirty="0"/>
          </a:p>
        </p:txBody>
      </p:sp>
      <p:sp>
        <p:nvSpPr>
          <p:cNvPr id="31" name="Text 29"/>
          <p:cNvSpPr/>
          <p:nvPr/>
        </p:nvSpPr>
        <p:spPr>
          <a:xfrm>
            <a:off x="3410712" y="3200400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4416552" y="3200400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5376672" y="3200400"/>
            <a:ext cx="1188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$100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6702552" y="3200400"/>
            <a:ext cx="1280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2C39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$10</a:t>
            </a:r>
            <a:endParaRPr lang="en-US" sz="1250" dirty="0"/>
          </a:p>
        </p:txBody>
      </p:sp>
      <p:sp>
        <p:nvSpPr>
          <p:cNvPr id="35" name="Shape 33"/>
          <p:cNvSpPr/>
          <p:nvPr/>
        </p:nvSpPr>
        <p:spPr>
          <a:xfrm>
            <a:off x="640080" y="3621024"/>
            <a:ext cx="7498080" cy="411480"/>
          </a:xfrm>
          <a:prstGeom prst="rect">
            <a:avLst/>
          </a:prstGeom>
          <a:solidFill>
            <a:srgbClr val="10162E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804672" y="3621024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4.  Elite</a:t>
            </a:r>
            <a:endParaRPr lang="en-US" sz="1150" dirty="0"/>
          </a:p>
        </p:txBody>
      </p:sp>
      <p:sp>
        <p:nvSpPr>
          <p:cNvPr id="37" name="Text 35"/>
          <p:cNvSpPr/>
          <p:nvPr/>
        </p:nvSpPr>
        <p:spPr>
          <a:xfrm>
            <a:off x="3410712" y="3621024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120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4416552" y="3621024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5376672" y="3621024"/>
            <a:ext cx="1188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$300</a:t>
            </a:r>
            <a:endParaRPr lang="en-US" sz="1100" dirty="0"/>
          </a:p>
        </p:txBody>
      </p:sp>
      <p:sp>
        <p:nvSpPr>
          <p:cNvPr id="40" name="Text 38"/>
          <p:cNvSpPr/>
          <p:nvPr/>
        </p:nvSpPr>
        <p:spPr>
          <a:xfrm>
            <a:off x="6702552" y="3621024"/>
            <a:ext cx="1280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2C39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$30</a:t>
            </a:r>
            <a:endParaRPr lang="en-US" sz="1250" dirty="0"/>
          </a:p>
        </p:txBody>
      </p:sp>
      <p:sp>
        <p:nvSpPr>
          <p:cNvPr id="41" name="Shape 39"/>
          <p:cNvSpPr/>
          <p:nvPr/>
        </p:nvSpPr>
        <p:spPr>
          <a:xfrm>
            <a:off x="640080" y="4041648"/>
            <a:ext cx="7498080" cy="411480"/>
          </a:xfrm>
          <a:prstGeom prst="rect">
            <a:avLst/>
          </a:prstGeom>
          <a:solidFill>
            <a:srgbClr val="1A214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Text 40"/>
          <p:cNvSpPr/>
          <p:nvPr/>
        </p:nvSpPr>
        <p:spPr>
          <a:xfrm>
            <a:off x="804672" y="4041648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5.  Legendary</a:t>
            </a:r>
            <a:endParaRPr lang="en-US" sz="1150" dirty="0"/>
          </a:p>
        </p:txBody>
      </p:sp>
      <p:sp>
        <p:nvSpPr>
          <p:cNvPr id="43" name="Text 41"/>
          <p:cNvSpPr/>
          <p:nvPr/>
        </p:nvSpPr>
        <p:spPr>
          <a:xfrm>
            <a:off x="3410712" y="4041648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150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4416552" y="4041648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100" dirty="0"/>
          </a:p>
        </p:txBody>
      </p:sp>
      <p:sp>
        <p:nvSpPr>
          <p:cNvPr id="45" name="Text 43"/>
          <p:cNvSpPr/>
          <p:nvPr/>
        </p:nvSpPr>
        <p:spPr>
          <a:xfrm>
            <a:off x="5376672" y="4041648"/>
            <a:ext cx="1188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$450</a:t>
            </a:r>
            <a:endParaRPr lang="en-US" sz="1100" dirty="0"/>
          </a:p>
        </p:txBody>
      </p:sp>
      <p:sp>
        <p:nvSpPr>
          <p:cNvPr id="46" name="Text 44"/>
          <p:cNvSpPr/>
          <p:nvPr/>
        </p:nvSpPr>
        <p:spPr>
          <a:xfrm>
            <a:off x="6702552" y="4041648"/>
            <a:ext cx="1280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2C39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$50</a:t>
            </a:r>
            <a:endParaRPr lang="en-US" sz="1250" dirty="0"/>
          </a:p>
        </p:txBody>
      </p:sp>
      <p:sp>
        <p:nvSpPr>
          <p:cNvPr id="47" name="Shape 45"/>
          <p:cNvSpPr/>
          <p:nvPr/>
        </p:nvSpPr>
        <p:spPr>
          <a:xfrm>
            <a:off x="640080" y="4462272"/>
            <a:ext cx="7498080" cy="411480"/>
          </a:xfrm>
          <a:prstGeom prst="rect">
            <a:avLst/>
          </a:prstGeom>
          <a:solidFill>
            <a:srgbClr val="10162E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Text 46"/>
          <p:cNvSpPr/>
          <p:nvPr/>
        </p:nvSpPr>
        <p:spPr>
          <a:xfrm>
            <a:off x="804672" y="4462272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6.  Master</a:t>
            </a:r>
            <a:endParaRPr lang="en-US" sz="1150" dirty="0"/>
          </a:p>
        </p:txBody>
      </p:sp>
      <p:sp>
        <p:nvSpPr>
          <p:cNvPr id="49" name="Text 47"/>
          <p:cNvSpPr/>
          <p:nvPr/>
        </p:nvSpPr>
        <p:spPr>
          <a:xfrm>
            <a:off x="3410712" y="4462272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4416552" y="4462272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1100" dirty="0"/>
          </a:p>
        </p:txBody>
      </p:sp>
      <p:sp>
        <p:nvSpPr>
          <p:cNvPr id="51" name="Text 49"/>
          <p:cNvSpPr/>
          <p:nvPr/>
        </p:nvSpPr>
        <p:spPr>
          <a:xfrm>
            <a:off x="5376672" y="4462272"/>
            <a:ext cx="1188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$600</a:t>
            </a:r>
            <a:endParaRPr lang="en-US" sz="1100" dirty="0"/>
          </a:p>
        </p:txBody>
      </p:sp>
      <p:sp>
        <p:nvSpPr>
          <p:cNvPr id="52" name="Text 50"/>
          <p:cNvSpPr/>
          <p:nvPr/>
        </p:nvSpPr>
        <p:spPr>
          <a:xfrm>
            <a:off x="6702552" y="4462272"/>
            <a:ext cx="1280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2C39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$80</a:t>
            </a:r>
            <a:endParaRPr lang="en-US" sz="1250" dirty="0"/>
          </a:p>
        </p:txBody>
      </p:sp>
      <p:sp>
        <p:nvSpPr>
          <p:cNvPr id="53" name="Shape 51"/>
          <p:cNvSpPr/>
          <p:nvPr/>
        </p:nvSpPr>
        <p:spPr>
          <a:xfrm>
            <a:off x="640080" y="4882896"/>
            <a:ext cx="7498080" cy="411480"/>
          </a:xfrm>
          <a:prstGeom prst="rect">
            <a:avLst/>
          </a:prstGeom>
          <a:solidFill>
            <a:srgbClr val="1A214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Shape 52"/>
          <p:cNvSpPr/>
          <p:nvPr/>
        </p:nvSpPr>
        <p:spPr>
          <a:xfrm>
            <a:off x="640080" y="4882896"/>
            <a:ext cx="7498080" cy="411480"/>
          </a:xfrm>
          <a:prstGeom prst="rect">
            <a:avLst/>
          </a:prstGeom>
          <a:solidFill>
            <a:srgbClr val="F5B100">
              <a:alpha val="1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5" name="Text 53"/>
          <p:cNvSpPr/>
          <p:nvPr/>
        </p:nvSpPr>
        <p:spPr>
          <a:xfrm>
            <a:off x="804672" y="4882896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D54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7.  Wolf</a:t>
            </a:r>
            <a:endParaRPr lang="en-US" sz="1150" dirty="0"/>
          </a:p>
        </p:txBody>
      </p:sp>
      <p:sp>
        <p:nvSpPr>
          <p:cNvPr id="56" name="Text 54"/>
          <p:cNvSpPr/>
          <p:nvPr/>
        </p:nvSpPr>
        <p:spPr>
          <a:xfrm>
            <a:off x="3410712" y="4882896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250</a:t>
            </a:r>
            <a:endParaRPr lang="en-US" sz="1100" dirty="0"/>
          </a:p>
        </p:txBody>
      </p:sp>
      <p:sp>
        <p:nvSpPr>
          <p:cNvPr id="57" name="Text 55"/>
          <p:cNvSpPr/>
          <p:nvPr/>
        </p:nvSpPr>
        <p:spPr>
          <a:xfrm>
            <a:off x="4416552" y="4882896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lang="en-US" sz="1100" dirty="0"/>
          </a:p>
        </p:txBody>
      </p:sp>
      <p:sp>
        <p:nvSpPr>
          <p:cNvPr id="58" name="Text 56"/>
          <p:cNvSpPr/>
          <p:nvPr/>
        </p:nvSpPr>
        <p:spPr>
          <a:xfrm>
            <a:off x="5376672" y="4882896"/>
            <a:ext cx="1188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$750</a:t>
            </a:r>
            <a:endParaRPr lang="en-US" sz="1100" dirty="0"/>
          </a:p>
        </p:txBody>
      </p:sp>
      <p:sp>
        <p:nvSpPr>
          <p:cNvPr id="59" name="Text 57"/>
          <p:cNvSpPr/>
          <p:nvPr/>
        </p:nvSpPr>
        <p:spPr>
          <a:xfrm>
            <a:off x="6702552" y="4882896"/>
            <a:ext cx="1280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2C39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$150</a:t>
            </a:r>
            <a:endParaRPr lang="en-US" sz="1250" dirty="0"/>
          </a:p>
        </p:txBody>
      </p:sp>
      <p:sp>
        <p:nvSpPr>
          <p:cNvPr id="60" name="Shape 58"/>
          <p:cNvSpPr/>
          <p:nvPr/>
        </p:nvSpPr>
        <p:spPr>
          <a:xfrm>
            <a:off x="640080" y="5303520"/>
            <a:ext cx="7498080" cy="411480"/>
          </a:xfrm>
          <a:prstGeom prst="rect">
            <a:avLst/>
          </a:prstGeom>
          <a:solidFill>
            <a:srgbClr val="10162E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1" name="Shape 59"/>
          <p:cNvSpPr/>
          <p:nvPr/>
        </p:nvSpPr>
        <p:spPr>
          <a:xfrm>
            <a:off x="640080" y="5303520"/>
            <a:ext cx="7498080" cy="411480"/>
          </a:xfrm>
          <a:prstGeom prst="rect">
            <a:avLst/>
          </a:prstGeom>
          <a:solidFill>
            <a:srgbClr val="F5B100">
              <a:alpha val="1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2" name="Text 60"/>
          <p:cNvSpPr/>
          <p:nvPr/>
        </p:nvSpPr>
        <p:spPr>
          <a:xfrm>
            <a:off x="804672" y="530352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D54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8.  Crypto King</a:t>
            </a:r>
            <a:endParaRPr lang="en-US" sz="1150" dirty="0"/>
          </a:p>
        </p:txBody>
      </p:sp>
      <p:sp>
        <p:nvSpPr>
          <p:cNvPr id="63" name="Text 61"/>
          <p:cNvSpPr/>
          <p:nvPr/>
        </p:nvSpPr>
        <p:spPr>
          <a:xfrm>
            <a:off x="3410712" y="5303520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350</a:t>
            </a:r>
            <a:endParaRPr lang="en-US" sz="1100" dirty="0"/>
          </a:p>
        </p:txBody>
      </p:sp>
      <p:sp>
        <p:nvSpPr>
          <p:cNvPr id="64" name="Text 62"/>
          <p:cNvSpPr/>
          <p:nvPr/>
        </p:nvSpPr>
        <p:spPr>
          <a:xfrm>
            <a:off x="4416552" y="5303520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100" dirty="0"/>
          </a:p>
        </p:txBody>
      </p:sp>
      <p:sp>
        <p:nvSpPr>
          <p:cNvPr id="65" name="Text 63"/>
          <p:cNvSpPr/>
          <p:nvPr/>
        </p:nvSpPr>
        <p:spPr>
          <a:xfrm>
            <a:off x="5376672" y="5303520"/>
            <a:ext cx="1188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$900</a:t>
            </a:r>
            <a:endParaRPr lang="en-US" sz="1100" dirty="0"/>
          </a:p>
        </p:txBody>
      </p:sp>
      <p:sp>
        <p:nvSpPr>
          <p:cNvPr id="66" name="Text 64"/>
          <p:cNvSpPr/>
          <p:nvPr/>
        </p:nvSpPr>
        <p:spPr>
          <a:xfrm>
            <a:off x="6702552" y="5303520"/>
            <a:ext cx="1280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2C39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$200</a:t>
            </a:r>
            <a:endParaRPr lang="en-US" sz="1250" dirty="0"/>
          </a:p>
        </p:txBody>
      </p:sp>
      <p:sp>
        <p:nvSpPr>
          <p:cNvPr id="67" name="Shape 65"/>
          <p:cNvSpPr/>
          <p:nvPr/>
        </p:nvSpPr>
        <p:spPr>
          <a:xfrm>
            <a:off x="640080" y="5724144"/>
            <a:ext cx="7498080" cy="411480"/>
          </a:xfrm>
          <a:prstGeom prst="rect">
            <a:avLst/>
          </a:prstGeom>
          <a:solidFill>
            <a:srgbClr val="1A214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8" name="Shape 66"/>
          <p:cNvSpPr/>
          <p:nvPr/>
        </p:nvSpPr>
        <p:spPr>
          <a:xfrm>
            <a:off x="640080" y="5724144"/>
            <a:ext cx="7498080" cy="411480"/>
          </a:xfrm>
          <a:prstGeom prst="rect">
            <a:avLst/>
          </a:prstGeom>
          <a:solidFill>
            <a:srgbClr val="F5B100">
              <a:alpha val="1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9" name="Text 67"/>
          <p:cNvSpPr/>
          <p:nvPr/>
        </p:nvSpPr>
        <p:spPr>
          <a:xfrm>
            <a:off x="804672" y="5724144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D54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9.  Conqueror</a:t>
            </a:r>
            <a:endParaRPr lang="en-US" sz="1150" dirty="0"/>
          </a:p>
        </p:txBody>
      </p:sp>
      <p:sp>
        <p:nvSpPr>
          <p:cNvPr id="70" name="Text 68"/>
          <p:cNvSpPr/>
          <p:nvPr/>
        </p:nvSpPr>
        <p:spPr>
          <a:xfrm>
            <a:off x="3410712" y="5724144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</a:t>
            </a:r>
            <a:endParaRPr lang="en-US" sz="1100" dirty="0"/>
          </a:p>
        </p:txBody>
      </p:sp>
      <p:sp>
        <p:nvSpPr>
          <p:cNvPr id="71" name="Text 69"/>
          <p:cNvSpPr/>
          <p:nvPr/>
        </p:nvSpPr>
        <p:spPr>
          <a:xfrm>
            <a:off x="4416552" y="5724144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</a:t>
            </a:r>
            <a:endParaRPr lang="en-US" sz="1100" dirty="0"/>
          </a:p>
        </p:txBody>
      </p:sp>
      <p:sp>
        <p:nvSpPr>
          <p:cNvPr id="72" name="Text 70"/>
          <p:cNvSpPr/>
          <p:nvPr/>
        </p:nvSpPr>
        <p:spPr>
          <a:xfrm>
            <a:off x="5376672" y="5724144"/>
            <a:ext cx="1188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$1,500</a:t>
            </a:r>
            <a:endParaRPr lang="en-US" sz="1100" dirty="0"/>
          </a:p>
        </p:txBody>
      </p:sp>
      <p:sp>
        <p:nvSpPr>
          <p:cNvPr id="73" name="Text 71"/>
          <p:cNvSpPr/>
          <p:nvPr/>
        </p:nvSpPr>
        <p:spPr>
          <a:xfrm>
            <a:off x="6702552" y="5724144"/>
            <a:ext cx="1280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2C39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$300</a:t>
            </a:r>
            <a:endParaRPr lang="en-US" sz="1250" dirty="0"/>
          </a:p>
        </p:txBody>
      </p:sp>
      <p:sp>
        <p:nvSpPr>
          <p:cNvPr id="74" name="Text 72"/>
          <p:cNvSpPr/>
          <p:nvPr/>
        </p:nvSpPr>
        <p:spPr>
          <a:xfrm>
            <a:off x="8458200" y="1481328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1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ELITE TIERS</a:t>
            </a:r>
            <a:endParaRPr lang="en-US" sz="1400" dirty="0"/>
          </a:p>
        </p:txBody>
      </p:sp>
      <p:sp>
        <p:nvSpPr>
          <p:cNvPr id="75" name="Shape 73"/>
          <p:cNvSpPr/>
          <p:nvPr/>
        </p:nvSpPr>
        <p:spPr>
          <a:xfrm>
            <a:off x="8458200" y="1965960"/>
            <a:ext cx="1645920" cy="1691640"/>
          </a:xfrm>
          <a:prstGeom prst="roundRect">
            <a:avLst>
              <a:gd name="adj" fmla="val 6667"/>
            </a:avLst>
          </a:prstGeom>
          <a:solidFill>
            <a:srgbClr val="1A2142"/>
          </a:solidFill>
          <a:ln w="11430">
            <a:solidFill>
              <a:srgbClr val="F5B100">
                <a:alpha val="4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6" name="Image 0" descr="assets/rank_wol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0" y="2112264"/>
            <a:ext cx="822960" cy="822960"/>
          </a:xfrm>
          <a:prstGeom prst="rect">
            <a:avLst/>
          </a:prstGeom>
        </p:spPr>
      </p:pic>
      <p:sp>
        <p:nvSpPr>
          <p:cNvPr id="77" name="Text 74"/>
          <p:cNvSpPr/>
          <p:nvPr/>
        </p:nvSpPr>
        <p:spPr>
          <a:xfrm>
            <a:off x="8458200" y="3081528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Wolf</a:t>
            </a:r>
            <a:endParaRPr lang="en-US" sz="1100" dirty="0"/>
          </a:p>
        </p:txBody>
      </p:sp>
      <p:sp>
        <p:nvSpPr>
          <p:cNvPr id="78" name="Shape 75"/>
          <p:cNvSpPr/>
          <p:nvPr/>
        </p:nvSpPr>
        <p:spPr>
          <a:xfrm>
            <a:off x="10241280" y="1965960"/>
            <a:ext cx="1645920" cy="1691640"/>
          </a:xfrm>
          <a:prstGeom prst="roundRect">
            <a:avLst>
              <a:gd name="adj" fmla="val 6667"/>
            </a:avLst>
          </a:prstGeom>
          <a:solidFill>
            <a:srgbClr val="1A2142"/>
          </a:solidFill>
          <a:ln w="11430">
            <a:solidFill>
              <a:srgbClr val="F5B100">
                <a:alpha val="4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9" name="Image 1" descr="assets/rank_mast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2760" y="2112264"/>
            <a:ext cx="822960" cy="822960"/>
          </a:xfrm>
          <a:prstGeom prst="rect">
            <a:avLst/>
          </a:prstGeom>
        </p:spPr>
      </p:pic>
      <p:sp>
        <p:nvSpPr>
          <p:cNvPr id="80" name="Text 76"/>
          <p:cNvSpPr/>
          <p:nvPr/>
        </p:nvSpPr>
        <p:spPr>
          <a:xfrm>
            <a:off x="10241280" y="3081528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Master</a:t>
            </a:r>
            <a:endParaRPr lang="en-US" sz="1100" dirty="0"/>
          </a:p>
        </p:txBody>
      </p:sp>
      <p:sp>
        <p:nvSpPr>
          <p:cNvPr id="81" name="Shape 77"/>
          <p:cNvSpPr/>
          <p:nvPr/>
        </p:nvSpPr>
        <p:spPr>
          <a:xfrm>
            <a:off x="8458200" y="3840480"/>
            <a:ext cx="1645920" cy="1691640"/>
          </a:xfrm>
          <a:prstGeom prst="roundRect">
            <a:avLst>
              <a:gd name="adj" fmla="val 6667"/>
            </a:avLst>
          </a:prstGeom>
          <a:solidFill>
            <a:srgbClr val="1A2142"/>
          </a:solidFill>
          <a:ln w="11430">
            <a:solidFill>
              <a:srgbClr val="F5B100">
                <a:alpha val="4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2" name="Image 2" descr="assets/rank_cryptoki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0" y="3986784"/>
            <a:ext cx="822960" cy="822960"/>
          </a:xfrm>
          <a:prstGeom prst="rect">
            <a:avLst/>
          </a:prstGeom>
        </p:spPr>
      </p:pic>
      <p:sp>
        <p:nvSpPr>
          <p:cNvPr id="83" name="Text 78"/>
          <p:cNvSpPr/>
          <p:nvPr/>
        </p:nvSpPr>
        <p:spPr>
          <a:xfrm>
            <a:off x="8458200" y="4956048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Crypto King</a:t>
            </a:r>
            <a:endParaRPr lang="en-US" sz="1100" dirty="0"/>
          </a:p>
        </p:txBody>
      </p:sp>
      <p:sp>
        <p:nvSpPr>
          <p:cNvPr id="84" name="Shape 79"/>
          <p:cNvSpPr/>
          <p:nvPr/>
        </p:nvSpPr>
        <p:spPr>
          <a:xfrm>
            <a:off x="10241280" y="3840480"/>
            <a:ext cx="1645920" cy="1691640"/>
          </a:xfrm>
          <a:prstGeom prst="roundRect">
            <a:avLst>
              <a:gd name="adj" fmla="val 6667"/>
            </a:avLst>
          </a:prstGeom>
          <a:solidFill>
            <a:srgbClr val="1A2142"/>
          </a:solidFill>
          <a:ln w="11430">
            <a:solidFill>
              <a:srgbClr val="F5B100">
                <a:alpha val="4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5" name="Image 3" descr="assets/rank_conquero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2760" y="3986784"/>
            <a:ext cx="822960" cy="822960"/>
          </a:xfrm>
          <a:prstGeom prst="rect">
            <a:avLst/>
          </a:prstGeom>
        </p:spPr>
      </p:pic>
      <p:sp>
        <p:nvSpPr>
          <p:cNvPr id="86" name="Text 80"/>
          <p:cNvSpPr/>
          <p:nvPr/>
        </p:nvSpPr>
        <p:spPr>
          <a:xfrm>
            <a:off x="10241280" y="4956048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Conqueror</a:t>
            </a:r>
            <a:endParaRPr lang="en-US" sz="1100" dirty="0"/>
          </a:p>
        </p:txBody>
      </p:sp>
      <p:sp>
        <p:nvSpPr>
          <p:cNvPr id="87" name="Text 81"/>
          <p:cNvSpPr/>
          <p:nvPr/>
        </p:nvSpPr>
        <p:spPr>
          <a:xfrm>
            <a:off x="2103120" y="63550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Legendary 6 and above require specific sub-ranks held by downline members.</a:t>
            </a:r>
            <a:endParaRPr lang="en-US" sz="1000" dirty="0"/>
          </a:p>
        </p:txBody>
      </p:sp>
      <p:sp>
        <p:nvSpPr>
          <p:cNvPr id="88" name="Text 82"/>
          <p:cNvSpPr/>
          <p:nvPr/>
        </p:nvSpPr>
        <p:spPr>
          <a:xfrm>
            <a:off x="457200" y="6400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GAME GEM COIN</a:t>
            </a:r>
            <a:endParaRPr lang="en-US" sz="900" dirty="0"/>
          </a:p>
        </p:txBody>
      </p:sp>
      <p:sp>
        <p:nvSpPr>
          <p:cNvPr id="89" name="Text 83"/>
          <p:cNvSpPr/>
          <p:nvPr/>
        </p:nvSpPr>
        <p:spPr>
          <a:xfrm>
            <a:off x="10637215" y="640080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8A93B8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06 / 13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463040" y="-1097280"/>
            <a:ext cx="3474720" cy="3474720"/>
          </a:xfrm>
          <a:prstGeom prst="ellipse">
            <a:avLst/>
          </a:prstGeom>
          <a:solidFill>
            <a:srgbClr val="F5B100">
              <a:alpha val="16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0607040" y="5303520"/>
            <a:ext cx="2743200" cy="2743200"/>
          </a:xfrm>
          <a:prstGeom prst="ellipse">
            <a:avLst/>
          </a:prstGeom>
          <a:solidFill>
            <a:srgbClr val="02C39A">
              <a:alpha val="1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4572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06 / GGC STAKING — RSMW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94360" y="841248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73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PASSIVE DAILY INCOME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640080" y="1783080"/>
            <a:ext cx="69494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4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Revenue Share Modal Wallet (RSMW) pays daily USDT simply for staking your GGC — reducing circulating supply for price stability.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640080" y="2468880"/>
            <a:ext cx="3246120" cy="1554480"/>
          </a:xfrm>
          <a:prstGeom prst="roundRect">
            <a:avLst>
              <a:gd name="adj" fmla="val 7059"/>
            </a:avLst>
          </a:prstGeom>
          <a:solidFill>
            <a:srgbClr val="1A2142"/>
          </a:solidFill>
          <a:ln w="12700">
            <a:solidFill>
              <a:srgbClr val="CADCFC">
                <a:alpha val="50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96112" y="2697480"/>
            <a:ext cx="777240" cy="777240"/>
          </a:xfrm>
          <a:prstGeom prst="ellipse">
            <a:avLst/>
          </a:prstGeom>
          <a:solidFill>
            <a:srgbClr val="CADCFC">
              <a:alpha val="18000"/>
            </a:srgbClr>
          </a:solidFill>
          <a:ln w="15875">
            <a:solidFill>
              <a:srgbClr val="CADCFC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0" descr="assets/ic_calend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94" y="2899562"/>
            <a:ext cx="373075" cy="373075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783080" y="2633472"/>
            <a:ext cx="2011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ADCFC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450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914400" y="3493008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Days locking period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4160520" y="2468880"/>
            <a:ext cx="3246120" cy="1554480"/>
          </a:xfrm>
          <a:prstGeom prst="roundRect">
            <a:avLst>
              <a:gd name="adj" fmla="val 7059"/>
            </a:avLst>
          </a:prstGeom>
          <a:solidFill>
            <a:srgbClr val="1A2142"/>
          </a:solidFill>
          <a:ln w="12700">
            <a:solidFill>
              <a:srgbClr val="02C39A">
                <a:alpha val="50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3" name="Shape 10"/>
          <p:cNvSpPr/>
          <p:nvPr/>
        </p:nvSpPr>
        <p:spPr>
          <a:xfrm>
            <a:off x="4416552" y="2697480"/>
            <a:ext cx="777240" cy="777240"/>
          </a:xfrm>
          <a:prstGeom prst="ellipse">
            <a:avLst/>
          </a:prstGeom>
          <a:solidFill>
            <a:srgbClr val="02C39A">
              <a:alpha val="18000"/>
            </a:srgbClr>
          </a:solidFill>
          <a:ln w="15875">
            <a:solidFill>
              <a:srgbClr val="02C39A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 dirty="0">
              <a:latin typeface="Orbitron" pitchFamily="2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313680" y="2683764"/>
            <a:ext cx="1076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2C39A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Earn</a:t>
            </a:r>
            <a:endParaRPr lang="en-US" sz="2800" dirty="0"/>
          </a:p>
        </p:txBody>
      </p:sp>
      <p:sp>
        <p:nvSpPr>
          <p:cNvPr id="16" name="Text 12"/>
          <p:cNvSpPr/>
          <p:nvPr/>
        </p:nvSpPr>
        <p:spPr>
          <a:xfrm>
            <a:off x="4434840" y="3493008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500"/>
              </a:lnSpc>
              <a:buNone/>
            </a:pPr>
            <a:r>
              <a:rPr lang="en-US" sz="12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 reward on stacked value</a:t>
            </a:r>
            <a:endParaRPr lang="en-US" sz="1200" dirty="0"/>
          </a:p>
        </p:txBody>
      </p:sp>
      <p:sp>
        <p:nvSpPr>
          <p:cNvPr id="17" name="Text 13"/>
          <p:cNvSpPr/>
          <p:nvPr/>
        </p:nvSpPr>
        <p:spPr>
          <a:xfrm>
            <a:off x="640080" y="4297680"/>
            <a:ext cx="6858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kern="0" spc="1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TIERED STAKING SLABS</a:t>
            </a:r>
            <a:endParaRPr lang="en-US" sz="1500" dirty="0"/>
          </a:p>
        </p:txBody>
      </p:sp>
      <p:sp>
        <p:nvSpPr>
          <p:cNvPr id="18" name="Shape 14"/>
          <p:cNvSpPr/>
          <p:nvPr/>
        </p:nvSpPr>
        <p:spPr>
          <a:xfrm>
            <a:off x="640080" y="4800600"/>
            <a:ext cx="2194560" cy="1371600"/>
          </a:xfrm>
          <a:prstGeom prst="roundRect">
            <a:avLst>
              <a:gd name="adj" fmla="val 8000"/>
            </a:avLst>
          </a:prstGeom>
          <a:solidFill>
            <a:srgbClr val="212A52"/>
          </a:solidFill>
          <a:ln w="12700">
            <a:solidFill>
              <a:srgbClr val="F5B100">
                <a:alpha val="5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1417320" y="4956048"/>
            <a:ext cx="640080" cy="640080"/>
          </a:xfrm>
          <a:prstGeom prst="ellipse">
            <a:avLst/>
          </a:prstGeom>
          <a:solidFill>
            <a:srgbClr val="F5B1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6"/>
          <p:cNvSpPr/>
          <p:nvPr/>
        </p:nvSpPr>
        <p:spPr>
          <a:xfrm>
            <a:off x="1417320" y="4956048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B0F26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S1</a:t>
            </a:r>
            <a:endParaRPr lang="en-US" sz="1600" dirty="0"/>
          </a:p>
        </p:txBody>
      </p:sp>
      <p:sp>
        <p:nvSpPr>
          <p:cNvPr id="22" name="Text 18"/>
          <p:cNvSpPr/>
          <p:nvPr/>
        </p:nvSpPr>
        <p:spPr>
          <a:xfrm>
            <a:off x="630936" y="5700521"/>
            <a:ext cx="2194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2M – 9.9M</a:t>
            </a:r>
            <a:endParaRPr lang="en-US" sz="1050" dirty="0"/>
          </a:p>
        </p:txBody>
      </p:sp>
      <p:sp>
        <p:nvSpPr>
          <p:cNvPr id="23" name="Shape 19"/>
          <p:cNvSpPr/>
          <p:nvPr/>
        </p:nvSpPr>
        <p:spPr>
          <a:xfrm>
            <a:off x="3035808" y="4800600"/>
            <a:ext cx="2194560" cy="1371600"/>
          </a:xfrm>
          <a:prstGeom prst="roundRect">
            <a:avLst>
              <a:gd name="adj" fmla="val 8000"/>
            </a:avLst>
          </a:prstGeom>
          <a:solidFill>
            <a:srgbClr val="212A52"/>
          </a:solidFill>
          <a:ln w="12700">
            <a:solidFill>
              <a:srgbClr val="F5B100">
                <a:alpha val="5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Shape 20"/>
          <p:cNvSpPr/>
          <p:nvPr/>
        </p:nvSpPr>
        <p:spPr>
          <a:xfrm>
            <a:off x="3813048" y="4956048"/>
            <a:ext cx="640080" cy="640080"/>
          </a:xfrm>
          <a:prstGeom prst="ellipse">
            <a:avLst/>
          </a:prstGeom>
          <a:solidFill>
            <a:srgbClr val="F5B1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1"/>
          <p:cNvSpPr/>
          <p:nvPr/>
        </p:nvSpPr>
        <p:spPr>
          <a:xfrm>
            <a:off x="3813048" y="4956048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B0F26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S2</a:t>
            </a:r>
            <a:endParaRPr lang="en-US" sz="1600" dirty="0"/>
          </a:p>
        </p:txBody>
      </p:sp>
      <p:sp>
        <p:nvSpPr>
          <p:cNvPr id="26" name="Text 22"/>
          <p:cNvSpPr/>
          <p:nvPr/>
        </p:nvSpPr>
        <p:spPr>
          <a:xfrm>
            <a:off x="3035808" y="5677153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27" name="Text 23"/>
          <p:cNvSpPr/>
          <p:nvPr/>
        </p:nvSpPr>
        <p:spPr>
          <a:xfrm>
            <a:off x="3035808" y="5700521"/>
            <a:ext cx="2194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10M – 19.9M</a:t>
            </a:r>
            <a:endParaRPr lang="en-US" sz="1050" dirty="0"/>
          </a:p>
        </p:txBody>
      </p:sp>
      <p:sp>
        <p:nvSpPr>
          <p:cNvPr id="28" name="Shape 24"/>
          <p:cNvSpPr/>
          <p:nvPr/>
        </p:nvSpPr>
        <p:spPr>
          <a:xfrm>
            <a:off x="5431536" y="4800600"/>
            <a:ext cx="2194560" cy="1371600"/>
          </a:xfrm>
          <a:prstGeom prst="roundRect">
            <a:avLst>
              <a:gd name="adj" fmla="val 8000"/>
            </a:avLst>
          </a:prstGeom>
          <a:solidFill>
            <a:srgbClr val="212A52"/>
          </a:solidFill>
          <a:ln w="12700">
            <a:solidFill>
              <a:srgbClr val="F5B100">
                <a:alpha val="5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Shape 25"/>
          <p:cNvSpPr/>
          <p:nvPr/>
        </p:nvSpPr>
        <p:spPr>
          <a:xfrm>
            <a:off x="6208776" y="4956048"/>
            <a:ext cx="640080" cy="640080"/>
          </a:xfrm>
          <a:prstGeom prst="ellipse">
            <a:avLst/>
          </a:prstGeom>
          <a:solidFill>
            <a:srgbClr val="F5B1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6"/>
          <p:cNvSpPr/>
          <p:nvPr/>
        </p:nvSpPr>
        <p:spPr>
          <a:xfrm>
            <a:off x="6208776" y="4956048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B0F26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S3</a:t>
            </a:r>
            <a:endParaRPr lang="en-US" sz="1600" dirty="0"/>
          </a:p>
        </p:txBody>
      </p:sp>
      <p:sp>
        <p:nvSpPr>
          <p:cNvPr id="31" name="Text 27"/>
          <p:cNvSpPr/>
          <p:nvPr/>
        </p:nvSpPr>
        <p:spPr>
          <a:xfrm>
            <a:off x="5431536" y="5596128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32" name="Text 28"/>
          <p:cNvSpPr/>
          <p:nvPr/>
        </p:nvSpPr>
        <p:spPr>
          <a:xfrm>
            <a:off x="5431536" y="5700521"/>
            <a:ext cx="2194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20M+</a:t>
            </a:r>
            <a:endParaRPr lang="en-US" sz="1050" dirty="0"/>
          </a:p>
        </p:txBody>
      </p:sp>
      <p:pic>
        <p:nvPicPr>
          <p:cNvPr id="33" name="Image 2" descr="assets/coin_glo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160" y="2148840"/>
            <a:ext cx="3520440" cy="3547872"/>
          </a:xfrm>
          <a:prstGeom prst="rect">
            <a:avLst/>
          </a:prstGeom>
        </p:spPr>
      </p:pic>
      <p:sp>
        <p:nvSpPr>
          <p:cNvPr id="34" name="Text 29"/>
          <p:cNvSpPr/>
          <p:nvPr/>
        </p:nvSpPr>
        <p:spPr>
          <a:xfrm>
            <a:off x="457200" y="6400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GAME GEM COIN</a:t>
            </a:r>
            <a:endParaRPr lang="en-US" sz="900" dirty="0"/>
          </a:p>
        </p:txBody>
      </p:sp>
      <p:sp>
        <p:nvSpPr>
          <p:cNvPr id="35" name="Text 30"/>
          <p:cNvSpPr/>
          <p:nvPr/>
        </p:nvSpPr>
        <p:spPr>
          <a:xfrm>
            <a:off x="10637215" y="640080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8A93B8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07 / 13</a:t>
            </a:r>
            <a:endParaRPr lang="en-US" sz="9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F98B12-5387-2C4D-BD5B-33315A398D5D}"/>
              </a:ext>
            </a:extLst>
          </p:cNvPr>
          <p:cNvSpPr txBox="1"/>
          <p:nvPr/>
        </p:nvSpPr>
        <p:spPr>
          <a:xfrm>
            <a:off x="4526280" y="2802857"/>
            <a:ext cx="31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2C39A"/>
                </a:solidFill>
                <a:latin typeface="Orbitron" pitchFamily="2" charset="0"/>
              </a:rPr>
              <a:t>$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155680" y="5120640"/>
            <a:ext cx="2743200" cy="2743200"/>
          </a:xfrm>
          <a:prstGeom prst="ellipse">
            <a:avLst/>
          </a:prstGeom>
          <a:solidFill>
            <a:srgbClr val="A66CFF">
              <a:alpha val="1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4572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07 / GAMIFICATION &amp; XP SYSTEM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94360" y="841248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73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PLAY MORE · EARN MORE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40080" y="17373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CADCFC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EARN XP FOR EVERYDAY ACTIONS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640080" y="2286000"/>
            <a:ext cx="5349240" cy="804672"/>
          </a:xfrm>
          <a:prstGeom prst="roundRect">
            <a:avLst>
              <a:gd name="adj" fmla="val 11364"/>
            </a:avLst>
          </a:prstGeom>
          <a:solidFill>
            <a:srgbClr val="1A2142"/>
          </a:solidFill>
          <a:ln/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841248" y="2423160"/>
            <a:ext cx="530352" cy="530352"/>
          </a:xfrm>
          <a:prstGeom prst="ellipse">
            <a:avLst/>
          </a:prstGeom>
          <a:solidFill>
            <a:srgbClr val="CADCFC">
              <a:alpha val="18000"/>
            </a:srgbClr>
          </a:solidFill>
          <a:ln w="15875">
            <a:solidFill>
              <a:srgbClr val="CADCFC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assets/ic_calend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40" y="2561052"/>
            <a:ext cx="254569" cy="254569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554480" y="2377440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Daily Login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114800" y="2286000"/>
            <a:ext cx="17830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50" b="1" dirty="0">
                <a:solidFill>
                  <a:srgbClr val="CADCFC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+5 XP</a:t>
            </a:r>
            <a:endParaRPr lang="en-US" sz="1350" dirty="0"/>
          </a:p>
        </p:txBody>
      </p:sp>
      <p:sp>
        <p:nvSpPr>
          <p:cNvPr id="11" name="Shape 8"/>
          <p:cNvSpPr/>
          <p:nvPr/>
        </p:nvSpPr>
        <p:spPr>
          <a:xfrm>
            <a:off x="640080" y="3218688"/>
            <a:ext cx="5349240" cy="804672"/>
          </a:xfrm>
          <a:prstGeom prst="roundRect">
            <a:avLst>
              <a:gd name="adj" fmla="val 11364"/>
            </a:avLst>
          </a:prstGeom>
          <a:solidFill>
            <a:srgbClr val="1A2142"/>
          </a:solidFill>
          <a:ln/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841248" y="3355848"/>
            <a:ext cx="530352" cy="530352"/>
          </a:xfrm>
          <a:prstGeom prst="ellipse">
            <a:avLst/>
          </a:prstGeom>
          <a:solidFill>
            <a:srgbClr val="F96167">
              <a:alpha val="18000"/>
            </a:srgbClr>
          </a:solidFill>
          <a:ln w="15875">
            <a:solidFill>
              <a:srgbClr val="F96167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1" descr="assets/ic_fi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40" y="3493740"/>
            <a:ext cx="254569" cy="254569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554480" y="3310128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Chat Streaks</a:t>
            </a:r>
            <a:endParaRPr lang="en-US" sz="1400" dirty="0"/>
          </a:p>
        </p:txBody>
      </p:sp>
      <p:sp>
        <p:nvSpPr>
          <p:cNvPr id="15" name="Text 11"/>
          <p:cNvSpPr/>
          <p:nvPr/>
        </p:nvSpPr>
        <p:spPr>
          <a:xfrm>
            <a:off x="4114800" y="3218688"/>
            <a:ext cx="17830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50" b="1" dirty="0">
                <a:solidFill>
                  <a:srgbClr val="F96167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up to +300 XP</a:t>
            </a:r>
            <a:endParaRPr lang="en-US" sz="1350" dirty="0"/>
          </a:p>
        </p:txBody>
      </p:sp>
      <p:sp>
        <p:nvSpPr>
          <p:cNvPr id="16" name="Shape 12"/>
          <p:cNvSpPr/>
          <p:nvPr/>
        </p:nvSpPr>
        <p:spPr>
          <a:xfrm>
            <a:off x="640080" y="4151376"/>
            <a:ext cx="5349240" cy="804672"/>
          </a:xfrm>
          <a:prstGeom prst="roundRect">
            <a:avLst>
              <a:gd name="adj" fmla="val 11364"/>
            </a:avLst>
          </a:prstGeom>
          <a:solidFill>
            <a:srgbClr val="1A2142"/>
          </a:solidFill>
          <a:ln/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3"/>
          <p:cNvSpPr/>
          <p:nvPr/>
        </p:nvSpPr>
        <p:spPr>
          <a:xfrm>
            <a:off x="841248" y="4288536"/>
            <a:ext cx="530352" cy="530352"/>
          </a:xfrm>
          <a:prstGeom prst="ellipse">
            <a:avLst/>
          </a:prstGeom>
          <a:solidFill>
            <a:srgbClr val="02C39A">
              <a:alpha val="18000"/>
            </a:srgbClr>
          </a:solidFill>
          <a:ln w="15875">
            <a:solidFill>
              <a:srgbClr val="02C39A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Image 2" descr="assets/ic_userplu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40" y="4426428"/>
            <a:ext cx="254569" cy="254569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554480" y="4242816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Direct Referral</a:t>
            </a:r>
            <a:endParaRPr lang="en-US" sz="1400" dirty="0"/>
          </a:p>
        </p:txBody>
      </p:sp>
      <p:sp>
        <p:nvSpPr>
          <p:cNvPr id="20" name="Text 15"/>
          <p:cNvSpPr/>
          <p:nvPr/>
        </p:nvSpPr>
        <p:spPr>
          <a:xfrm>
            <a:off x="4114800" y="4151376"/>
            <a:ext cx="17830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50" b="1" dirty="0">
                <a:solidFill>
                  <a:srgbClr val="02C39A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+150 XP</a:t>
            </a:r>
            <a:endParaRPr lang="en-US" sz="1350" dirty="0"/>
          </a:p>
        </p:txBody>
      </p:sp>
      <p:sp>
        <p:nvSpPr>
          <p:cNvPr id="21" name="Shape 16"/>
          <p:cNvSpPr/>
          <p:nvPr/>
        </p:nvSpPr>
        <p:spPr>
          <a:xfrm>
            <a:off x="640080" y="5084064"/>
            <a:ext cx="5349240" cy="804672"/>
          </a:xfrm>
          <a:prstGeom prst="roundRect">
            <a:avLst>
              <a:gd name="adj" fmla="val 11364"/>
            </a:avLst>
          </a:prstGeom>
          <a:solidFill>
            <a:srgbClr val="1A2142"/>
          </a:solidFill>
          <a:ln/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17"/>
          <p:cNvSpPr/>
          <p:nvPr/>
        </p:nvSpPr>
        <p:spPr>
          <a:xfrm>
            <a:off x="841248" y="5221224"/>
            <a:ext cx="530352" cy="530352"/>
          </a:xfrm>
          <a:prstGeom prst="ellipse">
            <a:avLst/>
          </a:prstGeom>
          <a:solidFill>
            <a:srgbClr val="F5B100">
              <a:alpha val="18000"/>
            </a:srgbClr>
          </a:solidFill>
          <a:ln w="15875">
            <a:solidFill>
              <a:srgbClr val="F5B100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Image 3" descr="assets/ic_perce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140" y="5359116"/>
            <a:ext cx="254569" cy="254569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554480" y="5175504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Level-Up Discounts</a:t>
            </a:r>
            <a:endParaRPr lang="en-US" sz="1400" dirty="0"/>
          </a:p>
        </p:txBody>
      </p:sp>
      <p:sp>
        <p:nvSpPr>
          <p:cNvPr id="25" name="Text 19"/>
          <p:cNvSpPr/>
          <p:nvPr/>
        </p:nvSpPr>
        <p:spPr>
          <a:xfrm>
            <a:off x="4114800" y="5084064"/>
            <a:ext cx="17830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50" b="1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up to 15% off</a:t>
            </a:r>
            <a:endParaRPr lang="en-US" sz="1350" dirty="0"/>
          </a:p>
        </p:txBody>
      </p:sp>
      <p:sp>
        <p:nvSpPr>
          <p:cNvPr id="26" name="Text 20"/>
          <p:cNvSpPr/>
          <p:nvPr/>
        </p:nvSpPr>
        <p:spPr>
          <a:xfrm>
            <a:off x="6492240" y="173736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MILESTONE REWARDS</a:t>
            </a:r>
            <a:endParaRPr lang="en-US" sz="1300" dirty="0"/>
          </a:p>
        </p:txBody>
      </p:sp>
      <p:sp>
        <p:nvSpPr>
          <p:cNvPr id="27" name="Shape 21"/>
          <p:cNvSpPr/>
          <p:nvPr/>
        </p:nvSpPr>
        <p:spPr>
          <a:xfrm>
            <a:off x="6492240" y="2286000"/>
            <a:ext cx="5029200" cy="1508760"/>
          </a:xfrm>
          <a:prstGeom prst="roundRect">
            <a:avLst>
              <a:gd name="adj" fmla="val 7273"/>
            </a:avLst>
          </a:prstGeom>
          <a:solidFill>
            <a:srgbClr val="212A52"/>
          </a:solidFill>
          <a:ln w="12700">
            <a:solidFill>
              <a:srgbClr val="CADCFC">
                <a:alpha val="45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8" name="Image 4" descr="assets/2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2542032"/>
            <a:ext cx="1005840" cy="1005840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7863840" y="2487168"/>
            <a:ext cx="3474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CADCFC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LEVEL 21</a:t>
            </a:r>
            <a:endParaRPr lang="en-US" sz="1700" dirty="0"/>
          </a:p>
        </p:txBody>
      </p:sp>
      <p:sp>
        <p:nvSpPr>
          <p:cNvPr id="30" name="Text 23"/>
          <p:cNvSpPr/>
          <p:nvPr/>
        </p:nvSpPr>
        <p:spPr>
          <a:xfrm>
            <a:off x="7863840" y="2926080"/>
            <a:ext cx="3520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7-day trial of the Exclusive Auto-Bot.</a:t>
            </a:r>
            <a:endParaRPr lang="en-US" sz="1300" dirty="0"/>
          </a:p>
        </p:txBody>
      </p:sp>
      <p:sp>
        <p:nvSpPr>
          <p:cNvPr id="31" name="Shape 24"/>
          <p:cNvSpPr/>
          <p:nvPr/>
        </p:nvSpPr>
        <p:spPr>
          <a:xfrm>
            <a:off x="6492240" y="3950208"/>
            <a:ext cx="5029200" cy="1737360"/>
          </a:xfrm>
          <a:prstGeom prst="roundRect">
            <a:avLst>
              <a:gd name="adj" fmla="val 6316"/>
            </a:avLst>
          </a:prstGeom>
          <a:solidFill>
            <a:srgbClr val="212A52"/>
          </a:solidFill>
          <a:ln w="15875">
            <a:solidFill>
              <a:srgbClr val="F5B100">
                <a:alpha val="70000"/>
              </a:srgbClr>
            </a:solidFill>
            <a:prstDash val="solid"/>
          </a:ln>
          <a:effectLst>
            <a:outerShdw blurRad="228600" dist="50800" dir="5400000" algn="bl" rotWithShape="0">
              <a:srgbClr val="F5B10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Shape 25"/>
          <p:cNvSpPr/>
          <p:nvPr/>
        </p:nvSpPr>
        <p:spPr>
          <a:xfrm>
            <a:off x="6720840" y="4224528"/>
            <a:ext cx="1005840" cy="1005840"/>
          </a:xfrm>
          <a:prstGeom prst="ellipse">
            <a:avLst/>
          </a:prstGeom>
          <a:solidFill>
            <a:srgbClr val="F5B100">
              <a:alpha val="25000"/>
            </a:srgbClr>
          </a:solidFill>
          <a:ln w="15875">
            <a:solidFill>
              <a:srgbClr val="F5B100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Image 5" descr="assets/ic_crow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2358" y="4486046"/>
            <a:ext cx="482803" cy="482803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7863840" y="4169664"/>
            <a:ext cx="3474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5B100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LEVEL 100</a:t>
            </a:r>
            <a:endParaRPr lang="en-US" sz="1700" dirty="0"/>
          </a:p>
        </p:txBody>
      </p:sp>
      <p:sp>
        <p:nvSpPr>
          <p:cNvPr id="35" name="Text 27"/>
          <p:cNvSpPr/>
          <p:nvPr/>
        </p:nvSpPr>
        <p:spPr>
          <a:xfrm>
            <a:off x="7863840" y="4608576"/>
            <a:ext cx="3566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Lifetime Exclusive Bot + a FREE Conqueror Booster.</a:t>
            </a:r>
            <a:endParaRPr lang="en-US" sz="1300" dirty="0"/>
          </a:p>
        </p:txBody>
      </p:sp>
      <p:pic>
        <p:nvPicPr>
          <p:cNvPr id="36" name="Image 6" descr="assets/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6035040"/>
            <a:ext cx="530352" cy="530352"/>
          </a:xfrm>
          <a:prstGeom prst="rect">
            <a:avLst/>
          </a:prstGeom>
        </p:spPr>
      </p:pic>
      <p:pic>
        <p:nvPicPr>
          <p:cNvPr id="37" name="Image 7" descr="assets/2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8080" y="6035040"/>
            <a:ext cx="530352" cy="530352"/>
          </a:xfrm>
          <a:prstGeom prst="rect">
            <a:avLst/>
          </a:prstGeom>
        </p:spPr>
      </p:pic>
      <p:pic>
        <p:nvPicPr>
          <p:cNvPr id="38" name="Image 8" descr="assets/4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5320" y="6035040"/>
            <a:ext cx="530352" cy="530352"/>
          </a:xfrm>
          <a:prstGeom prst="rect">
            <a:avLst/>
          </a:prstGeom>
        </p:spPr>
      </p:pic>
      <p:pic>
        <p:nvPicPr>
          <p:cNvPr id="39" name="Image 9" descr="assets/6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52560" y="6035040"/>
            <a:ext cx="530352" cy="530352"/>
          </a:xfrm>
          <a:prstGeom prst="rect">
            <a:avLst/>
          </a:prstGeom>
        </p:spPr>
      </p:pic>
      <p:pic>
        <p:nvPicPr>
          <p:cNvPr id="40" name="Image 10" descr="assets/8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29800" y="6035040"/>
            <a:ext cx="530352" cy="530352"/>
          </a:xfrm>
          <a:prstGeom prst="rect">
            <a:avLst/>
          </a:prstGeom>
        </p:spPr>
      </p:pic>
      <p:sp>
        <p:nvSpPr>
          <p:cNvPr id="41" name="Text 28"/>
          <p:cNvSpPr/>
          <p:nvPr/>
        </p:nvSpPr>
        <p:spPr>
          <a:xfrm>
            <a:off x="10698480" y="6144768"/>
            <a:ext cx="1417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Tier progression</a:t>
            </a:r>
            <a:endParaRPr lang="en-US" sz="1000" dirty="0"/>
          </a:p>
        </p:txBody>
      </p:sp>
      <p:sp>
        <p:nvSpPr>
          <p:cNvPr id="42" name="Text 29"/>
          <p:cNvSpPr/>
          <p:nvPr/>
        </p:nvSpPr>
        <p:spPr>
          <a:xfrm>
            <a:off x="457200" y="6400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GAME GEM COIN</a:t>
            </a:r>
            <a:endParaRPr lang="en-US" sz="900" dirty="0"/>
          </a:p>
        </p:txBody>
      </p:sp>
      <p:sp>
        <p:nvSpPr>
          <p:cNvPr id="43" name="Text 30"/>
          <p:cNvSpPr/>
          <p:nvPr/>
        </p:nvSpPr>
        <p:spPr>
          <a:xfrm>
            <a:off x="10637215" y="640080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8A93B8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08 / 13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371600" y="-1188720"/>
            <a:ext cx="3291840" cy="3291840"/>
          </a:xfrm>
          <a:prstGeom prst="ellipse">
            <a:avLst/>
          </a:prstGeom>
          <a:solidFill>
            <a:srgbClr val="02C39A">
              <a:alpha val="1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0789920" y="4937760"/>
            <a:ext cx="2926080" cy="2926080"/>
          </a:xfrm>
          <a:prstGeom prst="ellipse">
            <a:avLst/>
          </a:prstGeom>
          <a:solidFill>
            <a:srgbClr val="CADCFC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4572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08 / WITHDRAWALS &amp; SECURITY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94360" y="841248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73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SECURE, FLEXIBLE PAYOUTS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640080" y="1783080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5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Withdraw your USDT earnings directly to your external crypto wallets — fast, safe, and protected.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640080" y="2514600"/>
            <a:ext cx="3429000" cy="1691640"/>
          </a:xfrm>
          <a:prstGeom prst="roundRect">
            <a:avLst>
              <a:gd name="adj" fmla="val 6486"/>
            </a:avLst>
          </a:prstGeom>
          <a:solidFill>
            <a:srgbClr val="1A2142"/>
          </a:solidFill>
          <a:ln w="12700">
            <a:solidFill>
              <a:srgbClr val="02C39A">
                <a:alpha val="50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914400" y="2743200"/>
            <a:ext cx="822960" cy="822960"/>
          </a:xfrm>
          <a:prstGeom prst="ellipse">
            <a:avLst/>
          </a:prstGeom>
          <a:solidFill>
            <a:srgbClr val="02C39A">
              <a:alpha val="18000"/>
            </a:srgbClr>
          </a:solidFill>
          <a:ln w="15875">
            <a:solidFill>
              <a:srgbClr val="02C39A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0" descr="assets/ic_swa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370" y="2957170"/>
            <a:ext cx="395021" cy="395021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874520" y="274320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2C39A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TRC20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932688" y="3611880"/>
            <a:ext cx="2834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Tron Network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932688" y="3913632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fees · fast settlement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4297680" y="2514600"/>
            <a:ext cx="3429000" cy="1691640"/>
          </a:xfrm>
          <a:prstGeom prst="roundRect">
            <a:avLst>
              <a:gd name="adj" fmla="val 6486"/>
            </a:avLst>
          </a:prstGeom>
          <a:solidFill>
            <a:srgbClr val="1A2142"/>
          </a:solidFill>
          <a:ln w="12700">
            <a:solidFill>
              <a:srgbClr val="F5B100">
                <a:alpha val="50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572000" y="2743200"/>
            <a:ext cx="822960" cy="822960"/>
          </a:xfrm>
          <a:prstGeom prst="ellipse">
            <a:avLst/>
          </a:prstGeom>
          <a:solidFill>
            <a:srgbClr val="F5B100">
              <a:alpha val="18000"/>
            </a:srgbClr>
          </a:solidFill>
          <a:ln w="15875">
            <a:solidFill>
              <a:srgbClr val="F5B100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1" descr="assets/ic_swa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970" y="2957170"/>
            <a:ext cx="395021" cy="395021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532120" y="274320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B100"/>
                </a:solidFill>
                <a:latin typeface="Orbitron Black" pitchFamily="34" charset="0"/>
                <a:ea typeface="Orbitron Black" pitchFamily="34" charset="-122"/>
                <a:cs typeface="Orbitron Black" pitchFamily="34" charset="-120"/>
              </a:rPr>
              <a:t>BEP20</a:t>
            </a:r>
            <a:endParaRPr lang="en-US" sz="2400" dirty="0"/>
          </a:p>
        </p:txBody>
      </p:sp>
      <p:sp>
        <p:nvSpPr>
          <p:cNvPr id="17" name="Text 13"/>
          <p:cNvSpPr/>
          <p:nvPr/>
        </p:nvSpPr>
        <p:spPr>
          <a:xfrm>
            <a:off x="4590288" y="3611880"/>
            <a:ext cx="2834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BNB Smart Chain</a:t>
            </a:r>
            <a:endParaRPr lang="en-US" sz="1300" dirty="0"/>
          </a:p>
        </p:txBody>
      </p:sp>
      <p:sp>
        <p:nvSpPr>
          <p:cNvPr id="18" name="Text 14"/>
          <p:cNvSpPr/>
          <p:nvPr/>
        </p:nvSpPr>
        <p:spPr>
          <a:xfrm>
            <a:off x="4590288" y="3913632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8A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Wide exchange support</a:t>
            </a:r>
            <a:endParaRPr lang="en-US" sz="1150" dirty="0"/>
          </a:p>
        </p:txBody>
      </p:sp>
      <p:sp>
        <p:nvSpPr>
          <p:cNvPr id="19" name="Shape 15"/>
          <p:cNvSpPr/>
          <p:nvPr/>
        </p:nvSpPr>
        <p:spPr>
          <a:xfrm>
            <a:off x="8092440" y="2514600"/>
            <a:ext cx="3474720" cy="777240"/>
          </a:xfrm>
          <a:prstGeom prst="roundRect">
            <a:avLst>
              <a:gd name="adj" fmla="val 11765"/>
            </a:avLst>
          </a:prstGeom>
          <a:solidFill>
            <a:srgbClr val="212A52"/>
          </a:solidFill>
          <a:ln/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8275320" y="2651760"/>
            <a:ext cx="502920" cy="502920"/>
          </a:xfrm>
          <a:prstGeom prst="ellipse">
            <a:avLst/>
          </a:prstGeom>
          <a:solidFill>
            <a:srgbClr val="02C39A">
              <a:alpha val="18000"/>
            </a:srgbClr>
          </a:solidFill>
          <a:ln w="15875">
            <a:solidFill>
              <a:srgbClr val="02C39A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2" descr="assets/ic_shie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079" y="2782519"/>
            <a:ext cx="241402" cy="241402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8942832" y="2606040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Admin Approval</a:t>
            </a:r>
            <a:endParaRPr lang="en-US" sz="1250" dirty="0"/>
          </a:p>
        </p:txBody>
      </p:sp>
      <p:sp>
        <p:nvSpPr>
          <p:cNvPr id="23" name="Text 18"/>
          <p:cNvSpPr/>
          <p:nvPr/>
        </p:nvSpPr>
        <p:spPr>
          <a:xfrm>
            <a:off x="8942832" y="288036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10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withdrawal verified — auto-refund on rejection</a:t>
            </a:r>
            <a:endParaRPr lang="en-US" sz="1000" dirty="0"/>
          </a:p>
        </p:txBody>
      </p:sp>
      <p:sp>
        <p:nvSpPr>
          <p:cNvPr id="24" name="Shape 19"/>
          <p:cNvSpPr/>
          <p:nvPr/>
        </p:nvSpPr>
        <p:spPr>
          <a:xfrm>
            <a:off x="8092440" y="3383280"/>
            <a:ext cx="3474720" cy="777240"/>
          </a:xfrm>
          <a:prstGeom prst="roundRect">
            <a:avLst>
              <a:gd name="adj" fmla="val 11765"/>
            </a:avLst>
          </a:prstGeom>
          <a:solidFill>
            <a:srgbClr val="212A52"/>
          </a:solidFill>
          <a:ln/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20"/>
          <p:cNvSpPr/>
          <p:nvPr/>
        </p:nvSpPr>
        <p:spPr>
          <a:xfrm>
            <a:off x="8275320" y="3520440"/>
            <a:ext cx="502920" cy="502920"/>
          </a:xfrm>
          <a:prstGeom prst="ellipse">
            <a:avLst/>
          </a:prstGeom>
          <a:solidFill>
            <a:srgbClr val="02C39A">
              <a:alpha val="18000"/>
            </a:srgbClr>
          </a:solidFill>
          <a:ln w="15875">
            <a:solidFill>
              <a:srgbClr val="02C39A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3" descr="assets/ic_loc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6079" y="3651199"/>
            <a:ext cx="241402" cy="241402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8942832" y="3474720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KYC Compliance</a:t>
            </a:r>
            <a:endParaRPr lang="en-US" sz="1250" dirty="0"/>
          </a:p>
        </p:txBody>
      </p:sp>
      <p:sp>
        <p:nvSpPr>
          <p:cNvPr id="28" name="Text 22"/>
          <p:cNvSpPr/>
          <p:nvPr/>
        </p:nvSpPr>
        <p:spPr>
          <a:xfrm>
            <a:off x="8942832" y="374904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300"/>
              </a:lnSpc>
              <a:buNone/>
            </a:pPr>
            <a:r>
              <a:rPr lang="en-US" sz="10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In-app KYC gate ensures regulatory readiness</a:t>
            </a:r>
            <a:endParaRPr lang="en-US" sz="1000" dirty="0"/>
          </a:p>
        </p:txBody>
      </p:sp>
      <p:sp>
        <p:nvSpPr>
          <p:cNvPr id="29" name="Shape 23"/>
          <p:cNvSpPr/>
          <p:nvPr/>
        </p:nvSpPr>
        <p:spPr>
          <a:xfrm>
            <a:off x="640080" y="4572000"/>
            <a:ext cx="6446520" cy="1188720"/>
          </a:xfrm>
          <a:prstGeom prst="roundRect">
            <a:avLst>
              <a:gd name="adj" fmla="val 9231"/>
            </a:avLst>
          </a:prstGeom>
          <a:solidFill>
            <a:srgbClr val="1A2142"/>
          </a:solidFill>
          <a:ln w="12700">
            <a:solidFill>
              <a:srgbClr val="F5B100">
                <a:alpha val="50000"/>
              </a:srgbClr>
            </a:solidFill>
            <a:prstDash val="solid"/>
          </a:ln>
          <a:effectLst>
            <a:outerShdw blurRad="177800" dist="7620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Shape 24"/>
          <p:cNvSpPr/>
          <p:nvPr/>
        </p:nvSpPr>
        <p:spPr>
          <a:xfrm>
            <a:off x="914400" y="4828032"/>
            <a:ext cx="685800" cy="685800"/>
          </a:xfrm>
          <a:prstGeom prst="ellipse">
            <a:avLst/>
          </a:prstGeom>
          <a:solidFill>
            <a:srgbClr val="02C39A">
              <a:alpha val="18000"/>
            </a:srgbClr>
          </a:solidFill>
          <a:ln w="15875">
            <a:solidFill>
              <a:srgbClr val="02C39A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4" descr="assets/ic_chec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708" y="5006340"/>
            <a:ext cx="329184" cy="329184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1828800" y="4736592"/>
            <a:ext cx="5074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2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Withdrawals processed safely to external TRC20 / BEP20 addresses, guarded by an admin approval protocol with automatic refunds for rejected requests.</a:t>
            </a:r>
            <a:endParaRPr lang="en-US" sz="1250" dirty="0"/>
          </a:p>
        </p:txBody>
      </p:sp>
      <p:sp>
        <p:nvSpPr>
          <p:cNvPr id="33" name="Text 26"/>
          <p:cNvSpPr/>
          <p:nvPr/>
        </p:nvSpPr>
        <p:spPr>
          <a:xfrm>
            <a:off x="457200" y="6400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F5B100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GAME GEM COIN</a:t>
            </a:r>
            <a:endParaRPr lang="en-US" sz="900" dirty="0"/>
          </a:p>
        </p:txBody>
      </p:sp>
      <p:sp>
        <p:nvSpPr>
          <p:cNvPr id="34" name="Text 27"/>
          <p:cNvSpPr/>
          <p:nvPr/>
        </p:nvSpPr>
        <p:spPr>
          <a:xfrm>
            <a:off x="10637215" y="640080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8A93B8"/>
                </a:solidFill>
                <a:latin typeface="Orbitron" pitchFamily="34" charset="0"/>
                <a:ea typeface="Orbitron" pitchFamily="34" charset="-122"/>
                <a:cs typeface="Orbitron" pitchFamily="34" charset="-120"/>
              </a:rPr>
              <a:t>09 / 13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957</Words>
  <Application>Microsoft Office PowerPoint</Application>
  <PresentationFormat>Widescreen</PresentationFormat>
  <Paragraphs>281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Orbitron</vt:lpstr>
      <vt:lpstr>Orbitron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Gem Coin — Tap · Stack · Earn</dc:title>
  <dc:subject>PptxGenJS Presentation</dc:subject>
  <dc:creator>Game Gem Coin</dc:creator>
  <cp:lastModifiedBy>Huraiz JATT</cp:lastModifiedBy>
  <cp:revision>2</cp:revision>
  <dcterms:created xsi:type="dcterms:W3CDTF">2026-06-15T09:38:57Z</dcterms:created>
  <dcterms:modified xsi:type="dcterms:W3CDTF">2026-06-15T10:06:56Z</dcterms:modified>
</cp:coreProperties>
</file>